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96" r:id="rId6"/>
    <p:sldId id="298" r:id="rId7"/>
    <p:sldId id="300" r:id="rId8"/>
    <p:sldId id="301" r:id="rId9"/>
    <p:sldId id="302" r:id="rId10"/>
    <p:sldId id="303" r:id="rId11"/>
    <p:sldId id="304" r:id="rId12"/>
    <p:sldId id="307" r:id="rId13"/>
    <p:sldId id="318" r:id="rId14"/>
    <p:sldId id="308" r:id="rId15"/>
    <p:sldId id="310" r:id="rId16"/>
    <p:sldId id="311" r:id="rId17"/>
    <p:sldId id="312" r:id="rId18"/>
    <p:sldId id="313" r:id="rId19"/>
    <p:sldId id="314" r:id="rId20"/>
    <p:sldId id="27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DF0"/>
    <a:srgbClr val="9E5FCF"/>
    <a:srgbClr val="4F2270"/>
    <a:srgbClr val="7030A0"/>
    <a:srgbClr val="D19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4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C05A9-C198-4A0D-8150-46C5CB1067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52383-F591-4564-8A7A-7BED5136AB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Based on the intuitions, we do theoretical analysis. Suppose (u, v) is the inserted edge.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first lemma shows using bi-core number to determine wether an vertex can be updated. And we find that we only need to analyze the bi-cores corresponding to the bi-core numbers of u and v.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shows the scope of the update, then, the second lemma shows the direction of the updates. Here are three cases: alpha increase, beta increase or both of them. Note that both of them means that through alpha increase and beta increase, a bi-core number is updated to two different c-pairs, instead of one new c-pair.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After we analyze the update cases, then the third lemma can be used to prune each case.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This two lemma shows the conditions on u’s bi-core numbers, they can also be applied to the bi-core numbers of v. The details will not be introduced here, they can be find in the paper with some examples.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The edge deletion process is similar to the edge insertion process. Here are some theoretical analysis.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first one is also </a:t>
            </a:r>
            <a:r>
              <a:rPr lang="en-US" altLang="zh-CN">
                <a:sym typeface="+mn-ea"/>
              </a:rPr>
              <a:t>using bi-core number to determine wether an vertex can be updated. And we find that we only need to analyze the bi-cores corresponding to the bi-core numbers of u and v.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For the second one, we prune the update scope further. This variable indicates that, for the vertex v, if we fix alpha equal to alpha_u, then v can be contained in many bi-cores, this </a:t>
            </a:r>
            <a:r>
              <a:rPr lang="en-US" altLang="zh-CN">
                <a:sym typeface="+mn-ea"/>
              </a:rPr>
              <a:t>variable is the maximum value among all the beta value.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Here is an example...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So, we only need to analyze a part of the bi-core numbers of u and v.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D2-BD4E-4903-B3D5-8EAAFC96E38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9EAB-9728-4541-9451-55E25FD5CE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38A3-BAC3-4792-B8C5-D5E1F0C7E6D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6795-DB64-45D9-B2A7-14DF3F8E56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6867-48BB-4BB1-BA2E-BC73D47FD82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CD90-A2B3-4C75-9CD9-5DCF7999A62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7F50-63C9-43B6-BF68-37EC00220B8B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86A01-39DC-471F-9323-588BC945037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510B-6F36-41F0-A754-3D255A2D36FB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B56C7-63F7-49DE-BAC9-747D44B7B33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CA98-03DE-4CDB-9C03-4441669441B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B8B6E-3EA6-4B30-A149-0DAB24F8B66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A38F-1AE3-4A5C-B871-E271686514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2" y="-312"/>
            <a:ext cx="12203662" cy="6864560"/>
          </a:xfrm>
          <a:prstGeom prst="rect">
            <a:avLst/>
          </a:prstGeom>
        </p:spPr>
      </p:pic>
      <p:sp>
        <p:nvSpPr>
          <p:cNvPr id="10" name="矩形: 圆角 9"/>
          <p:cNvSpPr/>
          <p:nvPr/>
        </p:nvSpPr>
        <p:spPr>
          <a:xfrm>
            <a:off x="139161" y="2617694"/>
            <a:ext cx="11939286" cy="3840331"/>
          </a:xfrm>
          <a:prstGeom prst="roundRect">
            <a:avLst>
              <a:gd name="adj" fmla="val 6424"/>
            </a:avLst>
          </a:prstGeom>
          <a:solidFill>
            <a:schemeClr val="bg1">
              <a:alpha val="71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1288" y="2773363"/>
            <a:ext cx="9369425" cy="1311275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Efficient Core Maintenance in Large Bipartite Graphs</a:t>
            </a:r>
            <a:endParaRPr lang="en-US" altLang="zh-CN" sz="4000" b="1" dirty="0"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1" y="55525"/>
            <a:ext cx="5505759" cy="735013"/>
          </a:xfrm>
          <a:prstGeom prst="rect">
            <a:avLst/>
          </a:prstGeom>
        </p:spPr>
      </p:pic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80983" y="4240305"/>
            <a:ext cx="6630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dirty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Wensheng Luo</a:t>
            </a:r>
            <a:r>
              <a:rPr lang="en-US" altLang="zh-CN" sz="2000" baseline="30000" dirty="0">
                <a:solidFill>
                  <a:srgbClr val="404040"/>
                </a:solidFill>
                <a:latin typeface="Roboto" panose="02000000000000000000" charset="0"/>
                <a:ea typeface="黑体" panose="02010609060101010101" pitchFamily="49" charset="-122"/>
                <a:cs typeface="Roboto" panose="02000000000000000000" charset="0"/>
                <a:sym typeface="+mn-ea"/>
              </a:rPr>
              <a:t>1</a:t>
            </a:r>
            <a:r>
              <a:rPr lang="en-US" altLang="zh-CN" sz="2000" dirty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, </a:t>
            </a:r>
            <a:r>
              <a:rPr lang="en-US" altLang="zh-CN" sz="2000" b="1" u="sng" dirty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Qiaoyuan Yang</a:t>
            </a:r>
            <a:r>
              <a:rPr lang="en-US" altLang="zh-CN" sz="2000" baseline="30000" dirty="0">
                <a:solidFill>
                  <a:srgbClr val="404040"/>
                </a:solidFill>
                <a:latin typeface="Roboto" panose="02000000000000000000" charset="0"/>
                <a:ea typeface="黑体" panose="02010609060101010101" pitchFamily="49" charset="-122"/>
                <a:cs typeface="Roboto" panose="02000000000000000000" charset="0"/>
                <a:sym typeface="+mn-ea"/>
              </a:rPr>
              <a:t>1</a:t>
            </a:r>
            <a:r>
              <a:rPr lang="en-US" altLang="zh-CN" sz="2000" dirty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, Yixiang Fang</a:t>
            </a:r>
            <a:r>
              <a:rPr lang="en-US" altLang="zh-CN" sz="2000" baseline="30000" dirty="0">
                <a:solidFill>
                  <a:srgbClr val="404040"/>
                </a:solidFill>
                <a:latin typeface="Roboto" panose="02000000000000000000" charset="0"/>
                <a:ea typeface="黑体" panose="02010609060101010101" pitchFamily="49" charset="-122"/>
                <a:cs typeface="Roboto" panose="02000000000000000000" charset="0"/>
                <a:sym typeface="+mn-ea"/>
              </a:rPr>
              <a:t>1</a:t>
            </a:r>
            <a:r>
              <a:rPr lang="en-US" altLang="zh-CN" sz="2000" dirty="0"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, Xu Zhou</a:t>
            </a:r>
            <a:r>
              <a:rPr lang="en-US" altLang="zh-CN" sz="2000" baseline="30000" dirty="0">
                <a:solidFill>
                  <a:srgbClr val="404040"/>
                </a:solidFill>
                <a:latin typeface="Roboto" panose="02000000000000000000" charset="0"/>
                <a:ea typeface="黑体" panose="02010609060101010101" pitchFamily="49" charset="-122"/>
                <a:cs typeface="Roboto" panose="02000000000000000000" charset="0"/>
                <a:sym typeface="+mn-ea"/>
              </a:rPr>
              <a:t>2</a:t>
            </a:r>
            <a:endParaRPr lang="en-US" altLang="zh-CN" sz="2000" dirty="0"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7083" y="5489435"/>
            <a:ext cx="6137834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aseline="30000" dirty="0">
                <a:solidFill>
                  <a:srgbClr val="404040"/>
                </a:solidFill>
                <a:latin typeface="Times New Roman" panose="02020503050405090304" charset="0"/>
                <a:ea typeface="黑体" panose="02010609060101010101" pitchFamily="49" charset="-122"/>
                <a:cs typeface="Times New Roman" panose="02020503050405090304" charset="0"/>
                <a:sym typeface="+mn-ea"/>
              </a:rPr>
              <a:t>1</a:t>
            </a:r>
            <a:r>
              <a:rPr lang="en-US" altLang="zh-CN" sz="2000" i="1" dirty="0">
                <a:latin typeface="Times New Roman" panose="02020503050405090304" charset="0"/>
                <a:cs typeface="Times New Roman" panose="02020503050405090304" charset="0"/>
              </a:rPr>
              <a:t>The Chinese University of Hong Kong, Shenzhen</a:t>
            </a:r>
            <a:endParaRPr lang="en-US" altLang="zh-CN" sz="2000" i="1" dirty="0">
              <a:latin typeface="Times New Roman" panose="02020503050405090304" charset="0"/>
              <a:cs typeface="Times New Roman" panose="02020503050405090304" charset="0"/>
            </a:endParaRPr>
          </a:p>
          <a:p>
            <a:pPr algn="ctr"/>
            <a:r>
              <a:rPr lang="en-US" altLang="zh-CN" sz="2000" baseline="30000" dirty="0">
                <a:solidFill>
                  <a:srgbClr val="404040"/>
                </a:solidFill>
                <a:latin typeface="Times New Roman" panose="02020503050405090304" charset="0"/>
                <a:ea typeface="黑体" panose="02010609060101010101" pitchFamily="49" charset="-122"/>
                <a:cs typeface="Times New Roman" panose="02020503050405090304" charset="0"/>
                <a:sym typeface="+mn-ea"/>
              </a:rPr>
              <a:t>2</a:t>
            </a:r>
            <a:r>
              <a:rPr lang="zh-CN" altLang="en-US" sz="2000" i="1" dirty="0">
                <a:latin typeface="Times New Roman" panose="02020503050405090304" charset="0"/>
                <a:cs typeface="Times New Roman" panose="02020503050405090304" charset="0"/>
              </a:rPr>
              <a:t>Hunan University </a:t>
            </a:r>
            <a:endParaRPr lang="zh-CN" altLang="en-US" sz="2000" i="1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9090" y="955040"/>
                <a:ext cx="11457305" cy="8159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</a:rPr>
                  <a:t>Theoretical analysis: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is the edge to be 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deleted</a:t>
                </a:r>
                <a:endParaRPr lang="en-US" altLang="zh-CN" sz="20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11457305" cy="815975"/>
              </a:xfrm>
              <a:prstGeom prst="rect">
                <a:avLst/>
              </a:prstGeom>
              <a:blipFill rotWithShape="1">
                <a:blip r:embed="rId2"/>
                <a:stretch>
                  <a:fillRect b="-44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Our approach: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edge deletion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1796" b="2805"/>
          <a:stretch>
            <a:fillRect/>
          </a:stretch>
        </p:blipFill>
        <p:spPr>
          <a:xfrm>
            <a:off x="6953885" y="1770957"/>
            <a:ext cx="4419600" cy="2590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866255" y="4848860"/>
                <a:ext cx="4594860" cy="1017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marL="0" lvl="2" indent="0">
                  <a:buNone/>
                  <a:defRPr/>
                </a:pPr>
                <a:r>
                  <a:rPr kumimoji="1" lang="en-US" altLang="zh-CN" dirty="0">
                    <a:latin typeface="Roboto" panose="02000000000000000000" charset="0"/>
                    <a:cs typeface="Roboto" panose="02000000000000000000" charset="0"/>
                  </a:rPr>
                  <a:t>E.g.: 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kumimoji="1" lang="en-US" altLang="zh-CN" i="1" baseline="-250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baseline="-250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 baseline="-250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𝐺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 = 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&lt;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en-US" altLang="zh-CN" dirty="0">
                    <a:latin typeface="Roboto" panose="02000000000000000000" charset="0"/>
                    <a:cs typeface="Roboto" panose="02000000000000000000" charset="0"/>
                  </a:rPr>
                  <a:t>, the bi-core number 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3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 </m:t>
                    </m:r>
                  </m:oMath>
                </a14:m>
                <a:r>
                  <a:rPr kumimoji="1" lang="en-US" altLang="zh-CN" dirty="0">
                    <a:latin typeface="Roboto" panose="02000000000000000000" charset="0"/>
                    <a:cs typeface="Roboto" panose="02000000000000000000" charset="0"/>
                  </a:rPr>
                  <a:t>has to remain unchanged in the updated graph.</a:t>
                </a:r>
                <a:endParaRPr kumimoji="1" lang="en-US" altLang="zh-CN" b="1" baseline="30000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55" y="4848860"/>
                <a:ext cx="4594860" cy="10172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ounded Rectangle 12"/>
              <p:cNvSpPr/>
              <p:nvPr/>
            </p:nvSpPr>
            <p:spPr>
              <a:xfrm>
                <a:off x="447040" y="1604645"/>
                <a:ext cx="5733415" cy="1144905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110000"/>
                      <a:satMod val="105000"/>
                      <a:tint val="67000"/>
                      <a:alpha val="72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  <a:alpha val="74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  <a:alpha val="69000"/>
                    </a:schemeClr>
                  </a:gs>
                </a:gsLst>
              </a:gra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marL="0" lvl="1" indent="0" fontAlgn="auto"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∀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𝑤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∈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</a:t>
                </a:r>
                <a:r>
                  <a:rPr kumimoji="1" lang="zh-CN" altLang="en-US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</a:t>
                </a: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if it will be newly deleted from a bi-core, there must exist at least one bi-core number of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𝑤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that is either equal to or dominated by a bi-core number in the original bi-core number sets of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.</a:t>
                </a:r>
                <a:endParaRPr kumimoji="1" lang="en-US" altLang="zh-CN" sz="1600" b="1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14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604645"/>
                <a:ext cx="5733415" cy="1144905"/>
              </a:xfrm>
              <a:prstGeom prst="roundRect">
                <a:avLst/>
              </a:prstGeom>
              <a:blipFill rotWithShape="1">
                <a:blip r:embed="rId6"/>
                <a:stretch>
                  <a:fillRect l="-111" t="-555" r="-111" b="-555"/>
                </a:stretch>
              </a:blip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ounded Rectangle 2"/>
              <p:cNvSpPr/>
              <p:nvPr/>
            </p:nvSpPr>
            <p:spPr>
              <a:xfrm>
                <a:off x="447040" y="2979420"/>
                <a:ext cx="5733415" cy="866775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110000"/>
                      <a:satMod val="105000"/>
                      <a:tint val="67000"/>
                      <a:alpha val="54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  <a:alpha val="76000"/>
                    </a:schemeClr>
                  </a:gs>
                  <a:gs pos="100000">
                    <a:schemeClr val="accent6">
                      <a:satMod val="109000"/>
                      <a:tint val="81000"/>
                      <a:lumMod val="99000"/>
                      <a:alpha val="76000"/>
                    </a:schemeClr>
                  </a:gs>
                </a:gsLst>
              </a:gradFill>
              <a:ln>
                <a:solidFill>
                  <a:schemeClr val="accent6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marL="0" lvl="1" algn="l">
                  <a:buClrTx/>
                  <a:buSzTx/>
                  <a:buFontTx/>
                  <a:defRPr/>
                </a:pPr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For any original bi-core number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 of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, if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r>
                      <a:rPr kumimoji="1"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 &lt; 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, then this bi-core number remains unchanged </a:t>
                </a:r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in the updated graph.</a:t>
                </a:r>
                <a:endParaRPr kumimoji="1" lang="en-US" altLang="zh-CN" sz="1600" dirty="0">
                  <a:latin typeface="Roboto" panose="02000000000000000000" charset="0"/>
                  <a:ea typeface="MS Mincho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21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979420"/>
                <a:ext cx="5733415" cy="866775"/>
              </a:xfrm>
              <a:prstGeom prst="roundRect">
                <a:avLst/>
              </a:prstGeom>
              <a:blipFill rotWithShape="1">
                <a:blip r:embed="rId7"/>
                <a:stretch>
                  <a:fillRect l="-111" t="-733" r="-111" b="-733"/>
                </a:stretch>
              </a:blipFill>
              <a:ln>
                <a:solidFill>
                  <a:schemeClr val="accent6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ldLvl="0" animBg="1"/>
      <p:bldP spid="14" grpId="1" animBg="1"/>
      <p:bldP spid="21" grpId="0" bldLvl="0" animBg="1"/>
      <p:bldP spid="2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9090" y="955040"/>
                <a:ext cx="11457305" cy="8159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</a:rPr>
                  <a:t>Theoretical analysis: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 is the edge to be 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deleted</a:t>
                </a:r>
                <a:endParaRPr lang="en-US" altLang="zh-CN" sz="20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11457305" cy="815975"/>
              </a:xfrm>
              <a:prstGeom prst="rect">
                <a:avLst/>
              </a:prstGeom>
              <a:blipFill rotWithShape="1">
                <a:blip r:embed="rId2"/>
                <a:stretch>
                  <a:fillRect b="-3859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Our approach: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edge deletion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/>
              <p:cNvSpPr/>
              <p:nvPr/>
            </p:nvSpPr>
            <p:spPr>
              <a:xfrm>
                <a:off x="447040" y="1604645"/>
                <a:ext cx="5733415" cy="114480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110000"/>
                      <a:satMod val="105000"/>
                      <a:tint val="67000"/>
                      <a:alpha val="72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  <a:alpha val="74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  <a:alpha val="69000"/>
                    </a:schemeClr>
                  </a:gs>
                </a:gsLst>
              </a:gra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marL="0" lvl="1" indent="0" fontAlgn="auto"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∀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𝑤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∈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</a:t>
                </a:r>
                <a:r>
                  <a:rPr kumimoji="1" lang="zh-CN" altLang="en-US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</a:t>
                </a: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if it will be newly deleted from a bi-core, there must exist at least one bi-core number of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𝑤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that is either equal to or dominated by a bi-core number in the original bi-core number sets of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.</a:t>
                </a:r>
                <a:endParaRPr kumimoji="1" lang="en-US" altLang="zh-CN" sz="1600" b="1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604645"/>
                <a:ext cx="5733415" cy="1144800"/>
              </a:xfrm>
              <a:prstGeom prst="roundRect">
                <a:avLst/>
              </a:prstGeom>
              <a:blipFill rotWithShape="1">
                <a:blip r:embed="rId4"/>
                <a:stretch>
                  <a:fillRect l="-111" t="-555" r="-111" b="-508"/>
                </a:stretch>
              </a:blip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2"/>
              <p:cNvSpPr/>
              <p:nvPr/>
            </p:nvSpPr>
            <p:spPr>
              <a:xfrm>
                <a:off x="447040" y="2979420"/>
                <a:ext cx="5733415" cy="867410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110000"/>
                      <a:satMod val="105000"/>
                      <a:tint val="67000"/>
                      <a:alpha val="54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  <a:alpha val="76000"/>
                    </a:schemeClr>
                  </a:gs>
                  <a:gs pos="100000">
                    <a:schemeClr val="accent6">
                      <a:satMod val="109000"/>
                      <a:tint val="81000"/>
                      <a:lumMod val="99000"/>
                      <a:alpha val="76000"/>
                    </a:schemeClr>
                  </a:gs>
                </a:gsLst>
              </a:gradFill>
              <a:ln>
                <a:solidFill>
                  <a:schemeClr val="accent6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algn="l">
                  <a:buClrTx/>
                  <a:buSzTx/>
                  <a:buFontTx/>
                  <a:defRPr/>
                </a:pPr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For any original bi-core number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 of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, if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r>
                      <a:rPr kumimoji="1"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 &lt; 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, then this bi-core number remains unchanged in </a:t>
                </a:r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the updated graph.</a:t>
                </a:r>
                <a:endParaRPr kumimoji="1" lang="en-US" altLang="zh-CN" sz="1600" dirty="0">
                  <a:latin typeface="Roboto" panose="02000000000000000000" charset="0"/>
                  <a:ea typeface="MS Mincho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5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979420"/>
                <a:ext cx="5733415" cy="867410"/>
              </a:xfrm>
              <a:prstGeom prst="roundRect">
                <a:avLst/>
              </a:prstGeom>
              <a:blipFill rotWithShape="1">
                <a:blip r:embed="rId5"/>
                <a:stretch>
                  <a:fillRect l="-111" t="-732" r="-111" b="-732"/>
                </a:stretch>
              </a:blipFill>
              <a:ln>
                <a:solidFill>
                  <a:schemeClr val="accent6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/>
              <p:cNvSpPr/>
              <p:nvPr/>
            </p:nvSpPr>
            <p:spPr>
              <a:xfrm>
                <a:off x="447040" y="4087495"/>
                <a:ext cx="5733415" cy="1202055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64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8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89000"/>
                    </a:schemeClr>
                  </a:gs>
                </a:gsLst>
              </a:gra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marL="0" lvl="1" algn="l">
                  <a:buClrTx/>
                  <a:buSzTx/>
                  <a:buFontTx/>
                  <a:defRPr/>
                </a:pPr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For any original bi-core number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 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of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, if it will change, it can only be updated as cases: (1)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Sup>
                      <m:sSubSup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′′</m:t>
                        </m:r>
                      </m:sup>
                    </m:sSubSup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 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with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</m:t>
                    </m:r>
                    <m:sSubSup>
                      <m:sSubSup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′′</m:t>
                        </m:r>
                      </m:sup>
                    </m:sSubSup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≥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 </a:t>
                </a:r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or,  (2)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Sup>
                      <m:sSubSup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′</m:t>
                        </m:r>
                      </m:sup>
                    </m:sSubSup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 </a:t>
                </a:r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′</m:t>
                        </m:r>
                      </m:sup>
                    </m:sSubSup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&lt;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 </a:t>
                </a:r>
                <a:r>
                  <a:rPr kumimoji="1" lang="en-US" altLang="zh-CN" sz="1600" dirty="0">
                    <a:latin typeface="Roboto" panose="02000000000000000000" charset="0"/>
                    <a:ea typeface="MS Mincho" charset="0"/>
                    <a:cs typeface="Roboto" panose="02000000000000000000" charset="0"/>
                    <a:sym typeface="+mn-ea"/>
                  </a:rPr>
                  <a:t>or (3) both of them.</a:t>
                </a:r>
                <a:endParaRPr kumimoji="1" lang="en-US" altLang="zh-CN" sz="1600" dirty="0">
                  <a:latin typeface="Roboto" panose="02000000000000000000" charset="0"/>
                  <a:ea typeface="MS Mincho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087495"/>
                <a:ext cx="5733415" cy="1202055"/>
              </a:xfrm>
              <a:prstGeom prst="roundRect">
                <a:avLst/>
              </a:prstGeom>
              <a:blipFill rotWithShape="1">
                <a:blip r:embed="rId6"/>
                <a:stretch>
                  <a:fillRect l="-111" t="-528" r="-111" b="-528"/>
                </a:stretch>
              </a:blip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大括号 10"/>
          <p:cNvSpPr/>
          <p:nvPr/>
        </p:nvSpPr>
        <p:spPr>
          <a:xfrm>
            <a:off x="6205220" y="3219450"/>
            <a:ext cx="421005" cy="1548130"/>
          </a:xfrm>
          <a:prstGeom prst="rightBrace">
            <a:avLst>
              <a:gd name="adj1" fmla="val 8333"/>
              <a:gd name="adj2" fmla="val 50441"/>
            </a:avLst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Roboto" panose="02000000000000000000" charset="0"/>
              <a:cs typeface="Roboto" panose="020000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610985" y="3566160"/>
                <a:ext cx="3319780" cy="914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74295" lvl="2" indent="0" fontAlgn="auto">
                  <a:buFont typeface="Arial" panose="020B0604020202090204" pitchFamily="34" charset="0"/>
                  <a:buNone/>
                  <a:defRPr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They apply to the bi-core numbers of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by swapping </a:t>
                </a:r>
                <a:r>
                  <a:rPr kumimoji="1" lang="zh-CN" altLang="en-US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𝑢</a:t>
                </a: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with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respectively.</a:t>
                </a:r>
                <a:endParaRPr kumimoji="1"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985" y="3566160"/>
                <a:ext cx="3319780" cy="9144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5" grpId="1" animBg="1"/>
      <p:bldP spid="7" grpId="0" bldLvl="0" animBg="1"/>
      <p:bldP spid="7" grpId="1" animBg="1"/>
      <p:bldP spid="11" grpId="0" bldLvl="0" animBg="1"/>
      <p:bldP spid="12" grpId="0"/>
      <p:bldP spid="11" grpId="1" animBg="1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9090" y="955040"/>
                <a:ext cx="11457305" cy="55670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</a:rPr>
                  <a:t>Main idea: 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find out the vertex set where bi-core numbers will change by BFS, and verify which case will occur</a:t>
                </a:r>
                <a:endParaRPr lang="en-US" altLang="zh-CN" sz="20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Case 1:</a:t>
                </a:r>
                <a14:m>
                  <m:oMath xmlns:m="http://schemas.openxmlformats.org/officeDocument/2006/math">
                    <m:r>
                      <a:rPr lang="en-US" altLang="zh-CN" sz="2000" b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 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)→(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′′) </m:t>
                    </m:r>
                  </m:oMath>
                </a14:m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with</a:t>
                </a:r>
                <a14:m>
                  <m:oMath xmlns:m="http://schemas.openxmlformats.org/officeDocument/2006/math">
                    <m:r>
                      <a:rPr lang="en-US" altLang="zh-CN" sz="2000" b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′′≥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</m:oMath>
                </a14:m>
                <a:endParaRPr lang="en-US" altLang="zh-CN" sz="2000" b="1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Determine the value of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′′</m:t>
                    </m:r>
                  </m:oMath>
                </a14:m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</a:rPr>
                  <a:t>Update the bi-core numbers of vertices in the set except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sz="1600" i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lvl="1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Case 2: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  <a:sym typeface="+mn-ea"/>
                  </a:rPr>
                  <a:t>(𝛼, 𝛽) → (𝛼,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  <a:sym typeface="+mn-ea"/>
                  </a:rPr>
                  <a:t>)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</a:t>
                </a: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′&lt;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</m:oMath>
                </a14:m>
                <a:endParaRPr lang="en-US" altLang="zh-CN" sz="20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Determine the value of</a:t>
                </a:r>
                <a:r>
                  <a:rPr lang="en-US" altLang="zh-CN" sz="16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for each vertices in the set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Update their bi-core numbers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11457305" cy="5567045"/>
              </a:xfrm>
              <a:prstGeom prst="rect">
                <a:avLst/>
              </a:prstGeom>
              <a:blipFill rotWithShape="1">
                <a:blip r:embed="rId2"/>
                <a:stretch>
                  <a:fillRect b="-2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Our approach: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edge deletion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5350" y="56515"/>
            <a:ext cx="9497060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Complexity analysis: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edge insertion and deletion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6214110"/>
            <a:ext cx="121888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buNone/>
              <a:defRPr/>
            </a:pP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[1] </a:t>
            </a:r>
            <a:r>
              <a:rPr kumimoji="1" lang="en-US" altLang="zh-CN" sz="1200" dirty="0" err="1">
                <a:latin typeface="Roboto" panose="02000000000000000000" charset="0"/>
                <a:cs typeface="Roboto" panose="02000000000000000000" charset="0"/>
                <a:sym typeface="+mn-ea"/>
              </a:rPr>
              <a:t>Boge</a:t>
            </a: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 Liu, Long Yuan, </a:t>
            </a:r>
            <a:r>
              <a:rPr kumimoji="1" lang="en-US" altLang="zh-CN" sz="1200" dirty="0" err="1">
                <a:latin typeface="Roboto" panose="02000000000000000000" charset="0"/>
                <a:cs typeface="Roboto" panose="02000000000000000000" charset="0"/>
                <a:sym typeface="+mn-ea"/>
              </a:rPr>
              <a:t>Xuemin</a:t>
            </a: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 Lin, Lu Qin, Wenjie Zhang, </a:t>
            </a:r>
            <a:r>
              <a:rPr kumimoji="1" lang="en-US" altLang="zh-CN" sz="1200" dirty="0" err="1">
                <a:latin typeface="Roboto" panose="02000000000000000000" charset="0"/>
                <a:cs typeface="Roboto" panose="02000000000000000000" charset="0"/>
                <a:sym typeface="+mn-ea"/>
              </a:rPr>
              <a:t>Jingren</a:t>
            </a: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 Zhou: Efficient (</a:t>
            </a:r>
            <a:r>
              <a:rPr kumimoji="1" lang="el-GR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α, β)-</a:t>
            </a: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core computation in bipartite graphs. VLDB J. 29(5): 1075-1099 (2020)</a:t>
            </a:r>
            <a:endParaRPr kumimoji="1" lang="en-US" altLang="zh-CN" sz="1200" dirty="0">
              <a:latin typeface="Roboto" panose="02000000000000000000" charset="0"/>
              <a:cs typeface="Roboto" panose="02000000000000000000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23" y="2562860"/>
            <a:ext cx="9190355" cy="1982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  <a:sym typeface="+mn-ea"/>
              </a:rPr>
              <a:t>Experiment: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  <a:sym typeface="+mn-ea"/>
              </a:rPr>
              <a:t>setup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  <a:sym typeface="+mn-ea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889875" y="-1465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Roboto" panose="02000000000000000000" charset="0"/>
              <a:cs typeface="Roboto" panose="020000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39090" y="955040"/>
                <a:ext cx="11457305" cy="55670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Dataset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s</a:t>
                </a:r>
                <a:endParaRPr lang="en-US" altLang="zh-CN" sz="20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We 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randomly select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𝑟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∈{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5000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10000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15000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20000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25000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 sz="2000" i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edges to simulate the edge insertion and edge deletion process</a:t>
                </a:r>
                <a:endParaRPr lang="en-US" altLang="zh-CN" sz="20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endParaRPr lang="en-US" altLang="zh-CN" sz="20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Linux with an Intel Xeon 2.40GHz CPU and 128GB RAM, C++ -O3</a:t>
                </a: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11457305" cy="55670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873" y="1360170"/>
            <a:ext cx="7882255" cy="2722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4315" y="986155"/>
            <a:ext cx="11955145" cy="6079490"/>
          </a:xfrm>
        </p:spPr>
        <p:txBody>
          <a:bodyPr>
            <a:normAutofit lnSpcReduction="20000"/>
          </a:bodyPr>
          <a:p>
            <a:pPr marL="0" indent="0" algn="l">
              <a:buNone/>
              <a:defRPr/>
            </a:pPr>
            <a:r>
              <a:rPr lang="en-US" altLang="zh-CN" sz="1800" b="1" dirty="0">
                <a:latin typeface="Roboto" panose="02000000000000000000" charset="0"/>
                <a:cs typeface="Roboto" panose="02000000000000000000" charset="0"/>
              </a:rPr>
              <a:t>Algorithm:</a:t>
            </a:r>
            <a:r>
              <a:rPr lang="en-US" altLang="zh-CN" sz="1800" dirty="0">
                <a:latin typeface="Roboto" panose="02000000000000000000" charset="0"/>
                <a:cs typeface="Roboto" panose="02000000000000000000" charset="0"/>
              </a:rPr>
              <a:t> (1) Re-compute[1]; (2) TDI</a:t>
            </a:r>
            <a:r>
              <a:rPr lang="en-US" altLang="zh-CN" sz="1800" dirty="0">
                <a:latin typeface="Roboto" panose="02000000000000000000" charset="0"/>
                <a:cs typeface="Roboto" panose="02000000000000000000" charset="0"/>
                <a:sym typeface="+mn-ea"/>
              </a:rPr>
              <a:t>[2]</a:t>
            </a:r>
            <a:r>
              <a:rPr lang="en-US" altLang="zh-CN" sz="1800" dirty="0">
                <a:latin typeface="Roboto" panose="02000000000000000000" charset="0"/>
                <a:cs typeface="Roboto" panose="02000000000000000000" charset="0"/>
              </a:rPr>
              <a:t>; (3) BUI[2]; (4) BII</a:t>
            </a:r>
            <a:r>
              <a:rPr lang="en-US" altLang="zh-CN" sz="1800" baseline="30000" dirty="0">
                <a:latin typeface="Roboto" panose="02000000000000000000" charset="0"/>
                <a:cs typeface="Roboto" panose="02000000000000000000" charset="0"/>
              </a:rPr>
              <a:t>*</a:t>
            </a:r>
            <a:r>
              <a:rPr lang="en-US" altLang="zh-CN" sz="1800" dirty="0">
                <a:latin typeface="Roboto" panose="02000000000000000000" charset="0"/>
                <a:cs typeface="Roboto" panose="02000000000000000000" charset="0"/>
              </a:rPr>
              <a:t>[1]; (5) Edge-Insert (our algorithm)</a:t>
            </a:r>
            <a:endParaRPr lang="en-US" altLang="zh-CN" sz="1800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800" b="1" dirty="0">
              <a:latin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  <a:sym typeface="+mn-ea"/>
              </a:rPr>
              <a:t>Experiment: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  <a:sym typeface="+mn-ea"/>
              </a:rPr>
              <a:t>edge insertion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  <a:sym typeface="+mn-ea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889875" y="-1465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5" y="6094730"/>
            <a:ext cx="121913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buNone/>
              <a:defRPr/>
            </a:pP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[1]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Boge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Liu, Long Yuan,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Xuemin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Lin, Lu Qin, Wenjie Zhang, and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Jingren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Zhou. 2020. Efficient (</a:t>
            </a:r>
            <a:r>
              <a:rPr lang="zh-CN" altLang="en-US" sz="1000" dirty="0">
                <a:latin typeface="Roboto" panose="02000000000000000000" charset="0"/>
                <a:cs typeface="Roboto" panose="02000000000000000000" charset="0"/>
                <a:sym typeface="+mn-ea"/>
              </a:rPr>
              <a:t>𝛼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, </a:t>
            </a:r>
            <a:r>
              <a:rPr lang="zh-CN" altLang="en-US" sz="1000" dirty="0">
                <a:latin typeface="Roboto" panose="02000000000000000000" charset="0"/>
                <a:cs typeface="Roboto" panose="02000000000000000000" charset="0"/>
                <a:sym typeface="+mn-ea"/>
              </a:rPr>
              <a:t>𝛽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)-core computation in bipartite graphs. The VLDB Journal 29, 5 (2020), 1075–1099.</a:t>
            </a:r>
            <a:endParaRPr lang="en-US" altLang="zh-CN" sz="1000" dirty="0">
              <a:latin typeface="Roboto" panose="02000000000000000000" charset="0"/>
              <a:cs typeface="Roboto" panose="02000000000000000000" charset="0"/>
            </a:endParaRPr>
          </a:p>
          <a:p>
            <a:pPr marL="0" indent="0" algn="just">
              <a:buNone/>
              <a:defRPr/>
            </a:pP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[2] Wen Bai, Yadi Chen, Di Wu,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Zhichuan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Huang,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Yipeng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Zhou, and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Chuan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Xu. 2022. Generalized core maintenance of dynamic bipartite graphs. 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DMKD 36, 1 (2022), 209–239</a:t>
            </a:r>
            <a:endParaRPr lang="en-US" altLang="zh-CN" sz="1000" dirty="0">
              <a:latin typeface="Roboto" panose="02000000000000000000" charset="0"/>
              <a:cs typeface="Roboto" panose="02000000000000000000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1464310"/>
            <a:ext cx="4251325" cy="169164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5011420" y="2305685"/>
            <a:ext cx="0" cy="282575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723130" y="2112645"/>
            <a:ext cx="5746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dirty="0">
                <a:solidFill>
                  <a:srgbClr val="FF0000"/>
                </a:solidFill>
                <a:latin typeface="Roboto" panose="02000000000000000000" charset="0"/>
                <a:cs typeface="Roboto" panose="02000000000000000000" charset="0"/>
              </a:rPr>
              <a:t>~400x</a:t>
            </a:r>
            <a:endParaRPr lang="en-US" altLang="zh-CN" sz="1000" b="1" dirty="0">
              <a:solidFill>
                <a:srgbClr val="FF0000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87830" y="3068955"/>
            <a:ext cx="34969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Roboto" panose="02000000000000000000" charset="0"/>
                <a:cs typeface="Roboto" panose="02000000000000000000" charset="0"/>
              </a:rPr>
              <a:t>Efficiency of an edge insertion on all datasets</a:t>
            </a:r>
            <a:endParaRPr lang="zh-CN" altLang="en-US" sz="1200"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411730" y="3315335"/>
            <a:ext cx="7388225" cy="2814955"/>
            <a:chOff x="3799" y="6596"/>
            <a:chExt cx="11635" cy="443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1" y="6596"/>
              <a:ext cx="11400" cy="409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799" y="10595"/>
              <a:ext cx="11635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200">
                  <a:latin typeface="Roboto" panose="02000000000000000000" charset="0"/>
                  <a:cs typeface="Roboto" panose="02000000000000000000" charset="0"/>
                </a:rPr>
                <a:t>Effect of the number of inserted edges (average time per edge)</a:t>
              </a:r>
              <a:endParaRPr lang="zh-CN" altLang="en-US" sz="1200"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37825" y="1332550"/>
            <a:ext cx="4472940" cy="2033905"/>
            <a:chOff x="10370" y="2075"/>
            <a:chExt cx="7044" cy="320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5" y="2075"/>
              <a:ext cx="6863" cy="292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0370" y="4844"/>
              <a:ext cx="704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200">
                  <a:latin typeface="Roboto" panose="02000000000000000000" charset="0"/>
                  <a:cs typeface="Roboto" panose="02000000000000000000" charset="0"/>
                </a:rPr>
                <a:t>Scalability test for handling edge insertions</a:t>
              </a:r>
              <a:endParaRPr lang="zh-CN" altLang="en-US" sz="1200"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4315" y="986155"/>
            <a:ext cx="11955145" cy="6079490"/>
          </a:xfrm>
        </p:spPr>
        <p:txBody>
          <a:bodyPr>
            <a:normAutofit lnSpcReduction="20000"/>
          </a:bodyPr>
          <a:p>
            <a:pPr marL="0" indent="0" algn="l">
              <a:buNone/>
              <a:defRPr/>
            </a:pPr>
            <a:r>
              <a:rPr lang="en-US" altLang="zh-CN" sz="1800" b="1" dirty="0">
                <a:latin typeface="Roboto" panose="02000000000000000000" charset="0"/>
                <a:cs typeface="Roboto" panose="02000000000000000000" charset="0"/>
                <a:sym typeface="+mn-ea"/>
              </a:rPr>
              <a:t>Algorithm:</a:t>
            </a:r>
            <a:r>
              <a:rPr lang="en-US" altLang="zh-CN" sz="1800" dirty="0">
                <a:latin typeface="Roboto" panose="02000000000000000000" charset="0"/>
                <a:cs typeface="Roboto" panose="02000000000000000000" charset="0"/>
                <a:sym typeface="+mn-ea"/>
              </a:rPr>
              <a:t> (1) Re-compute[1]; (2) TDR</a:t>
            </a:r>
            <a:r>
              <a:rPr lang="en-US" altLang="zh-CN" sz="1800" dirty="0">
                <a:latin typeface="Roboto" panose="02000000000000000000" charset="0"/>
                <a:cs typeface="Roboto" panose="02000000000000000000" charset="0"/>
                <a:sym typeface="+mn-ea"/>
              </a:rPr>
              <a:t>[2]</a:t>
            </a:r>
            <a:r>
              <a:rPr lang="en-US" altLang="zh-CN" sz="1800" dirty="0">
                <a:latin typeface="Roboto" panose="02000000000000000000" charset="0"/>
                <a:cs typeface="Roboto" panose="02000000000000000000" charset="0"/>
                <a:sym typeface="+mn-ea"/>
              </a:rPr>
              <a:t>; (3) BUR[2]; (4) BIR</a:t>
            </a:r>
            <a:r>
              <a:rPr lang="en-US" altLang="zh-CN" sz="1800" baseline="30000" dirty="0">
                <a:latin typeface="Roboto" panose="02000000000000000000" charset="0"/>
                <a:cs typeface="Roboto" panose="02000000000000000000" charset="0"/>
                <a:sym typeface="+mn-ea"/>
              </a:rPr>
              <a:t>*</a:t>
            </a:r>
            <a:r>
              <a:rPr lang="en-US" altLang="zh-CN" sz="1800" dirty="0">
                <a:latin typeface="Roboto" panose="02000000000000000000" charset="0"/>
                <a:cs typeface="Roboto" panose="02000000000000000000" charset="0"/>
                <a:sym typeface="+mn-ea"/>
              </a:rPr>
              <a:t>[1]; (5) Edge-Delete(our algorithm)</a:t>
            </a:r>
            <a:endParaRPr lang="en-US" altLang="zh-CN" sz="1800" dirty="0">
              <a:latin typeface="Roboto" panose="02000000000000000000" charset="0"/>
              <a:cs typeface="Roboto" panose="02000000000000000000" charset="0"/>
            </a:endParaRPr>
          </a:p>
          <a:p>
            <a:pPr marL="0" indent="0" algn="l">
              <a:buNone/>
              <a:defRPr/>
            </a:pPr>
            <a:endParaRPr lang="en-US" altLang="zh-CN" sz="1800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400" b="1" dirty="0">
              <a:latin typeface="Roboto" panose="02000000000000000000" charset="0"/>
              <a:cs typeface="Roboto" panose="02000000000000000000" charset="0"/>
            </a:endParaRPr>
          </a:p>
          <a:p>
            <a:pPr marL="0" indent="0">
              <a:buNone/>
              <a:defRPr/>
            </a:pPr>
            <a:endParaRPr lang="en-US" altLang="zh-CN" sz="1800" b="1" dirty="0">
              <a:latin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  <a:sym typeface="+mn-ea"/>
              </a:rPr>
              <a:t>Experiment: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  <a:sym typeface="+mn-ea"/>
              </a:rPr>
              <a:t>edge deletion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  <a:sym typeface="+mn-ea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889875" y="-1465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5" y="6098540"/>
            <a:ext cx="121913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buNone/>
              <a:defRPr/>
            </a:pP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[1]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Boge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Liu, Long Yuan,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Xuemin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Lin, Lu Qin, Wenjie Zhang, and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Jingren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Zhou. 2020. Efficient (</a:t>
            </a:r>
            <a:r>
              <a:rPr lang="zh-CN" altLang="en-US" sz="1000" dirty="0">
                <a:latin typeface="Roboto" panose="02000000000000000000" charset="0"/>
                <a:cs typeface="Roboto" panose="02000000000000000000" charset="0"/>
                <a:sym typeface="+mn-ea"/>
              </a:rPr>
              <a:t>𝛼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, </a:t>
            </a:r>
            <a:r>
              <a:rPr lang="zh-CN" altLang="en-US" sz="1000" dirty="0">
                <a:latin typeface="Roboto" panose="02000000000000000000" charset="0"/>
                <a:cs typeface="Roboto" panose="02000000000000000000" charset="0"/>
                <a:sym typeface="+mn-ea"/>
              </a:rPr>
              <a:t>𝛽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)-core computation in bipartite graphs. The VLDB Journal 29, 5 (2020), 1075–1099.</a:t>
            </a:r>
            <a:endParaRPr lang="en-US" altLang="zh-CN" sz="1000" dirty="0">
              <a:latin typeface="Roboto" panose="02000000000000000000" charset="0"/>
              <a:cs typeface="Roboto" panose="02000000000000000000" charset="0"/>
            </a:endParaRPr>
          </a:p>
          <a:p>
            <a:pPr marL="0" indent="0" algn="just">
              <a:buNone/>
              <a:defRPr/>
            </a:pP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[2] Wen Bai, Yadi Chen, Di Wu,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Zhichuan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Huang,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Yipeng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Zhou, and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Chuan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Xu. 2022. Generalized core maintenance of dynamic bipartite graphs. 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DMKD 36, 1 (2022), 209–239</a:t>
            </a:r>
            <a:endParaRPr lang="en-US" altLang="zh-CN" sz="1000" dirty="0">
              <a:latin typeface="Roboto" panose="02000000000000000000" charset="0"/>
              <a:cs typeface="Roboto" panose="02000000000000000000" charset="0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246505" y="1478280"/>
            <a:ext cx="4396740" cy="1797050"/>
            <a:chOff x="2131" y="2360"/>
            <a:chExt cx="6924" cy="283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4" y="2360"/>
              <a:ext cx="6711" cy="2475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2131" y="4756"/>
              <a:ext cx="6924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200">
                  <a:latin typeface="Roboto" panose="02000000000000000000" charset="0"/>
                  <a:cs typeface="Roboto" panose="02000000000000000000" charset="0"/>
                </a:rPr>
                <a:t>Efficiency of an edge deletion on all datasets</a:t>
              </a:r>
              <a:endParaRPr lang="zh-CN" altLang="en-US" sz="1200"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564623" y="1347470"/>
            <a:ext cx="4505450" cy="1974145"/>
            <a:chOff x="10338" y="2332"/>
            <a:chExt cx="7013" cy="306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9" y="2332"/>
              <a:ext cx="6861" cy="2761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0338" y="4966"/>
              <a:ext cx="7013" cy="4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200">
                  <a:latin typeface="Roboto" panose="02000000000000000000" charset="0"/>
                  <a:cs typeface="Roboto" panose="02000000000000000000" charset="0"/>
                </a:rPr>
                <a:t>Scalability test for handling edge deletions</a:t>
              </a:r>
              <a:endParaRPr lang="zh-CN" altLang="en-US" sz="1200"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126301" y="3295015"/>
            <a:ext cx="5930968" cy="2831549"/>
            <a:chOff x="4863" y="4715"/>
            <a:chExt cx="9848" cy="5058"/>
          </a:xfrm>
        </p:grpSpPr>
        <p:sp>
          <p:nvSpPr>
            <p:cNvPr id="31" name="文本框 30"/>
            <p:cNvSpPr txBox="1"/>
            <p:nvPr/>
          </p:nvSpPr>
          <p:spPr>
            <a:xfrm>
              <a:off x="4863" y="9281"/>
              <a:ext cx="9848" cy="4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200">
                  <a:latin typeface="Roboto" panose="02000000000000000000" charset="0"/>
                  <a:cs typeface="Roboto" panose="02000000000000000000" charset="0"/>
                </a:rPr>
                <a:t>Effect of the number of deleted edges (average time per edge)</a:t>
              </a:r>
              <a:endParaRPr lang="zh-CN" altLang="en-US" sz="1200">
                <a:latin typeface="Roboto" panose="02000000000000000000" charset="0"/>
                <a:cs typeface="Roboto" panose="02000000000000000000" charset="0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5" y="4715"/>
              <a:ext cx="9598" cy="46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  <a:sym typeface="+mn-ea"/>
              </a:rPr>
              <a:t>Experiment: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  <a:sym typeface="+mn-ea"/>
              </a:rPr>
              <a:t>other evaluations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  <a:sym typeface="+mn-ea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889875" y="-1465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5" y="6246495"/>
            <a:ext cx="121913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buNone/>
              <a:defRPr/>
            </a:pP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[1]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Boge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Liu, Long Yuan,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Xuemin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Lin, Lu Qin, Wenjie Zhang, and </a:t>
            </a:r>
            <a:r>
              <a:rPr lang="en-US" altLang="zh-CN" sz="1000" dirty="0" err="1">
                <a:latin typeface="Roboto" panose="02000000000000000000" charset="0"/>
                <a:cs typeface="Roboto" panose="02000000000000000000" charset="0"/>
                <a:sym typeface="+mn-ea"/>
              </a:rPr>
              <a:t>Jingren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Zhou. 2020. Efficient (</a:t>
            </a:r>
            <a:r>
              <a:rPr lang="zh-CN" altLang="en-US" sz="1000" dirty="0">
                <a:latin typeface="Roboto" panose="02000000000000000000" charset="0"/>
                <a:cs typeface="Roboto" panose="02000000000000000000" charset="0"/>
                <a:sym typeface="+mn-ea"/>
              </a:rPr>
              <a:t>𝛼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, </a:t>
            </a:r>
            <a:r>
              <a:rPr lang="zh-CN" altLang="en-US" sz="1000" dirty="0">
                <a:latin typeface="Roboto" panose="02000000000000000000" charset="0"/>
                <a:cs typeface="Roboto" panose="02000000000000000000" charset="0"/>
                <a:sym typeface="+mn-ea"/>
              </a:rPr>
              <a:t>𝛽</a:t>
            </a:r>
            <a:r>
              <a:rPr lang="en-US" altLang="zh-CN" sz="1000" dirty="0">
                <a:latin typeface="Roboto" panose="02000000000000000000" charset="0"/>
                <a:cs typeface="Roboto" panose="02000000000000000000" charset="0"/>
                <a:sym typeface="+mn-ea"/>
              </a:rPr>
              <a:t> )-core computation in bipartite graphs. The VLDB Journal 29, 5 (2020), 1075–1099.</a:t>
            </a:r>
            <a:endParaRPr lang="en-US" altLang="zh-CN" sz="1000" dirty="0">
              <a:latin typeface="Roboto" panose="02000000000000000000" charset="0"/>
              <a:cs typeface="Roboto" panose="02000000000000000000" charset="0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8455" y="953770"/>
            <a:ext cx="5589270" cy="4805045"/>
          </a:xfrm>
        </p:spPr>
        <p:txBody>
          <a:bodyPr>
            <a:normAutofit/>
          </a:bodyPr>
          <a:p>
            <a:pPr marL="342900" lvl="1" indent="-342900" algn="l">
              <a:lnSpc>
                <a:spcPct val="150000"/>
              </a:lnSpc>
              <a:spcBef>
                <a:spcPct val="20000"/>
              </a:spcBef>
              <a:buClr>
                <a:srgbClr val="7030A0"/>
              </a:buClr>
              <a:buSzTx/>
              <a:buFont typeface="Wingdings" panose="05000000000000000000" charset="0"/>
              <a:buChar char=""/>
            </a:pPr>
            <a:r>
              <a:rPr lang="en-US" altLang="zh-CN" sz="2000" b="1" dirty="0">
                <a:latin typeface="Roboto" panose="02000000000000000000" charset="0"/>
                <a:cs typeface="Roboto" panose="02000000000000000000" charset="0"/>
              </a:rPr>
              <a:t>The numbers of affected vertices, c-pairs, and bi-core numbers</a:t>
            </a:r>
            <a:endParaRPr lang="en-US" altLang="zh-CN" sz="2000" b="1" dirty="0">
              <a:latin typeface="Roboto" panose="02000000000000000000" charset="0"/>
              <a:cs typeface="Roboto" panose="02000000000000000000" charset="0"/>
            </a:endParaRPr>
          </a:p>
          <a:p>
            <a:pPr marL="342900" lvl="1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q"/>
              <a:defRPr/>
            </a:pPr>
            <a:endParaRPr kumimoji="1" lang="en-US" altLang="zh-CN" sz="1800" dirty="0">
              <a:latin typeface="Roboto" panose="02000000000000000000" charset="0"/>
              <a:cs typeface="Roboto" panose="02000000000000000000" charset="0"/>
            </a:endParaRPr>
          </a:p>
          <a:p>
            <a:pPr marL="342900" lvl="1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q"/>
              <a:defRPr/>
            </a:pPr>
            <a:endParaRPr kumimoji="1" lang="en-US" altLang="zh-CN" sz="1800" dirty="0">
              <a:latin typeface="Roboto" panose="02000000000000000000" charset="0"/>
              <a:cs typeface="Roboto" panose="02000000000000000000" charset="0"/>
            </a:endParaRPr>
          </a:p>
          <a:p>
            <a:pPr marL="342900" lvl="1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q"/>
              <a:defRPr/>
            </a:pPr>
            <a:endParaRPr kumimoji="1" lang="en-US" altLang="zh-CN" sz="1800" dirty="0">
              <a:latin typeface="Roboto" panose="02000000000000000000" charset="0"/>
              <a:cs typeface="Roboto" panose="02000000000000000000" charset="0"/>
            </a:endParaRPr>
          </a:p>
          <a:p>
            <a:pPr marL="342900" lvl="1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q"/>
              <a:defRPr/>
            </a:pPr>
            <a:endParaRPr kumimoji="1" lang="en-US" altLang="zh-CN" sz="1800" dirty="0">
              <a:latin typeface="Roboto" panose="02000000000000000000" charset="0"/>
              <a:cs typeface="Roboto" panose="02000000000000000000" charset="0"/>
            </a:endParaRPr>
          </a:p>
          <a:p>
            <a:pPr marL="342900" lvl="1" indent="-342900" algn="l">
              <a:lnSpc>
                <a:spcPct val="150000"/>
              </a:lnSpc>
              <a:spcBef>
                <a:spcPct val="20000"/>
              </a:spcBef>
              <a:buClr>
                <a:srgbClr val="7030A0"/>
              </a:buClr>
              <a:buSzTx/>
              <a:buFont typeface="Wingdings" panose="05000000000000000000" charset="0"/>
              <a:buChar char=""/>
            </a:pPr>
            <a:r>
              <a:rPr lang="en-US" altLang="zh-CN" sz="2000" b="1" dirty="0">
                <a:latin typeface="Roboto" panose="02000000000000000000" charset="0"/>
                <a:cs typeface="Roboto" panose="02000000000000000000" charset="0"/>
              </a:rPr>
              <a:t>Efficiency of batch update</a:t>
            </a:r>
            <a:endParaRPr lang="en-US" altLang="zh-CN" sz="2000" b="1" dirty="0">
              <a:latin typeface="Roboto" panose="02000000000000000000" charset="0"/>
              <a:cs typeface="Roboto" panose="02000000000000000000" charset="0"/>
            </a:endParaRPr>
          </a:p>
          <a:p>
            <a:pPr marL="742950" lvl="1" indent="-285750" algn="l">
              <a:lnSpc>
                <a:spcPct val="150000"/>
              </a:lnSpc>
              <a:spcBef>
                <a:spcPct val="20000"/>
              </a:spcBef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r>
              <a:rPr lang="en-US" altLang="zh-CN" sz="1600" dirty="0">
                <a:latin typeface="Roboto" panose="02000000000000000000" charset="0"/>
                <a:cs typeface="Roboto" panose="02000000000000000000" charset="0"/>
              </a:rPr>
              <a:t>BII-batch [1]</a:t>
            </a:r>
            <a:endParaRPr lang="en-US" altLang="zh-CN" sz="1600" dirty="0">
              <a:latin typeface="Roboto" panose="02000000000000000000" charset="0"/>
              <a:cs typeface="Roboto" panose="02000000000000000000" charset="0"/>
            </a:endParaRPr>
          </a:p>
          <a:p>
            <a:pPr marL="742950" lvl="1" indent="-285750" algn="l">
              <a:lnSpc>
                <a:spcPct val="150000"/>
              </a:lnSpc>
              <a:spcBef>
                <a:spcPct val="20000"/>
              </a:spcBef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r>
              <a:rPr lang="en-US" altLang="zh-CN" sz="1600" dirty="0">
                <a:latin typeface="Roboto" panose="02000000000000000000" charset="0"/>
                <a:cs typeface="Roboto" panose="02000000000000000000" charset="0"/>
              </a:rPr>
              <a:t>Edge-batch (our algorithm)</a:t>
            </a:r>
            <a:endParaRPr lang="en-US" altLang="zh-CN" sz="1600" dirty="0">
              <a:latin typeface="Roboto" panose="02000000000000000000" charset="0"/>
              <a:cs typeface="Roboto" panose="02000000000000000000" charset="0"/>
            </a:endParaRPr>
          </a:p>
          <a:p>
            <a:pPr marL="457200" lvl="1" indent="0" algn="just">
              <a:buNone/>
              <a:defRPr/>
            </a:pPr>
            <a:endParaRPr lang="en-US" altLang="zh-CN" sz="1800" dirty="0">
              <a:latin typeface="Roboto" panose="02000000000000000000" charset="0"/>
              <a:ea typeface="等线" panose="02010600030101010101" charset="-122"/>
              <a:cs typeface="Roboto" panose="02000000000000000000" charset="0"/>
            </a:endParaRPr>
          </a:p>
          <a:p>
            <a:pPr marL="457200" lvl="1" indent="0" algn="just">
              <a:buNone/>
              <a:defRPr/>
            </a:pPr>
            <a:endParaRPr lang="en-US" altLang="zh-CN" sz="1800" dirty="0">
              <a:latin typeface="Roboto" panose="02000000000000000000" charset="0"/>
              <a:ea typeface="等线" panose="02010600030101010101" charset="-122"/>
              <a:cs typeface="Roboto" panose="02000000000000000000" charset="0"/>
            </a:endParaRPr>
          </a:p>
          <a:p>
            <a:pPr marL="457200" lvl="1" indent="0" algn="just">
              <a:buNone/>
              <a:defRPr/>
            </a:pPr>
            <a:endParaRPr lang="en-US" altLang="zh-CN" sz="1800" b="1" dirty="0">
              <a:latin typeface="Roboto" panose="02000000000000000000" charset="0"/>
              <a:cs typeface="Roboto" panose="02000000000000000000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65" y="1020445"/>
            <a:ext cx="5010150" cy="19704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905" y="3212465"/>
            <a:ext cx="5690870" cy="2030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6" y="55525"/>
            <a:ext cx="12192000" cy="837812"/>
            <a:chOff x="2116" y="55525"/>
            <a:chExt cx="12192000" cy="837812"/>
          </a:xfrm>
        </p:grpSpPr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Cambria Math" panose="02040503050406030204" pitchFamily="18" charset="0"/>
                <a:cs typeface="Calibri" panose="020F0502020204030204" charset="0"/>
              </a:rPr>
            </a:fld>
            <a:endParaRPr lang="zh-CN" altLang="en-US" b="1" dirty="0">
              <a:solidFill>
                <a:schemeClr val="bg1"/>
              </a:solidFill>
              <a:latin typeface="Cambria Math" panose="02040503050406030204" pitchFamily="18" charset="0"/>
              <a:cs typeface="Calibri" panose="020F050202020403020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</a:fld>
              <a:endParaRPr lang="zh-CN" altLang="en-US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14" name="标题 1"/>
          <p:cNvSpPr>
            <a:spLocks noGrp="1"/>
          </p:cNvSpPr>
          <p:nvPr>
            <p:ph type="ctrTitle"/>
          </p:nvPr>
        </p:nvSpPr>
        <p:spPr>
          <a:xfrm>
            <a:off x="4411306" y="3188642"/>
            <a:ext cx="3369388" cy="480715"/>
          </a:xfrm>
        </p:spPr>
        <p:txBody>
          <a:bodyPr>
            <a:noAutofit/>
          </a:bodyPr>
          <a:lstStyle/>
          <a:p>
            <a:pPr algn="l"/>
            <a:r>
              <a:rPr lang="en-US" altLang="zh-CN" sz="4400" b="1" dirty="0">
                <a:latin typeface="Arial" panose="020B0604020202090204" pitchFamily="34" charset="0"/>
                <a:ea typeface="Yu Gothic UI Semibold" panose="020B0700000000000000" pitchFamily="34" charset="-128"/>
                <a:cs typeface="Arial" panose="020B0604020202090204" pitchFamily="34" charset="0"/>
              </a:rPr>
              <a:t>Thank You!</a:t>
            </a:r>
            <a:endParaRPr lang="zh-CN" altLang="en-US" sz="4400" b="1" dirty="0">
              <a:latin typeface="Arial" panose="020B0604020202090204" pitchFamily="34" charset="0"/>
              <a:ea typeface="Yu Gothic UI Semibold" panose="020B0700000000000000" pitchFamily="34" charset="-128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0" y="3991891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Roboto Bold" charset="0"/>
                <a:cs typeface="Roboto Bold" charset="0"/>
              </a:rPr>
              <a:t>Email: qiaoyuanyang@link.cuhk.edu.cn</a:t>
            </a:r>
            <a:endParaRPr lang="zh-CN" altLang="en-US" dirty="0">
              <a:latin typeface="Roboto Bold" charset="0"/>
              <a:cs typeface="Roboto Bold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818755" y="-947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9090" y="955040"/>
                <a:ext cx="11480800" cy="5708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</a:rPr>
                  <a:t>Bipartite graph</a:t>
                </a: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</a:rPr>
                  <a:t>A graph consisting of two separate sets of vertices </a:t>
                </a: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</a:rPr>
                  <a:t>and all edges connect a vertex in one set to a vertex in another set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</a:rPr>
                  <a:t>E.g. E-commerce networks, social networks, citation networks, protein networks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"/>
                </a:pPr>
                <a:endParaRPr lang="en-US" altLang="zh-CN" sz="8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Dense subgraph in bipartite graphs</a:t>
                </a: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A subgraph with cohesive constraint: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-core/bitruss/biclique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285750" lvl="0" indent="-28575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"/>
                </a:pPr>
                <a:endParaRPr lang="en-US" altLang="zh-CN" sz="8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lvl="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-</a:t>
                </a: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core (a.k.a. bi-core): 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degree-based</a:t>
                </a:r>
                <a:endParaRPr lang="en-US" altLang="zh-CN" sz="20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∀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 ∈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𝑈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𝑑𝑒𝑔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)≥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∀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𝑣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𝑑𝑒𝑔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𝑣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)≥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1657350" lvl="3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8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lvl="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Property: 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partially nested</a:t>
                </a:r>
                <a:endParaRPr lang="en-US" altLang="zh-CN" sz="20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600" baseline="-250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</a:t>
                </a: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then the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 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-core is a subgraph of the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-core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457200" lvl="1" indent="0">
                  <a:buNone/>
                  <a:defRPr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lvl="1" indent="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None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endParaRPr lang="en-US" altLang="zh-CN" sz="1400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11480800" cy="5708650"/>
              </a:xfrm>
              <a:prstGeom prst="rect">
                <a:avLst/>
              </a:prstGeom>
              <a:blipFill rotWithShape="1">
                <a:blip r:embed="rId1"/>
                <a:stretch>
                  <a:fillRect b="-9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80" y="2636520"/>
            <a:ext cx="4410075" cy="303974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5350" y="56795"/>
            <a:ext cx="4986020" cy="667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B</a:t>
            </a:r>
            <a:r>
              <a:rPr lang="zh-CN" altLang="en-US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ipartite graph</a:t>
            </a:r>
            <a:endParaRPr lang="zh-CN" altLang="en-US" sz="3200" dirty="0">
              <a:solidFill>
                <a:schemeClr val="tx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矩形 18435"/>
          <p:cNvSpPr/>
          <p:nvPr/>
        </p:nvSpPr>
        <p:spPr>
          <a:xfrm>
            <a:off x="8098155" y="5144770"/>
            <a:ext cx="1649095" cy="368935"/>
          </a:xfrm>
          <a:prstGeom prst="rect">
            <a:avLst/>
          </a:prstGeom>
        </p:spPr>
        <p:txBody>
          <a:bodyPr wrap="square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  <a:rtl val="0"/>
              </a:defRPr>
            </a:lvl9pPr>
          </a:lstStyle>
          <a:p>
            <a:pPr algn="ctr"/>
            <a:r>
              <a:rPr lang="en-US" altLang="zh-CN" sz="1600" dirty="0">
                <a:latin typeface="Roboto" panose="02000000000000000000" charset="0"/>
                <a:ea typeface="Tahoma" panose="020B0604030504040204" pitchFamily="34" charset="0"/>
                <a:cs typeface="Roboto" panose="02000000000000000000" charset="0"/>
              </a:rPr>
              <a:t>(3, 2)-core</a:t>
            </a:r>
            <a:endParaRPr lang="en-US" altLang="zh-CN" sz="1600" dirty="0">
              <a:latin typeface="Roboto" panose="02000000000000000000" charset="0"/>
              <a:ea typeface="Tahoma" panose="020B0604030504040204" pitchFamily="34" charset="0"/>
              <a:cs typeface="Roboto" panose="02000000000000000000" charset="0"/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7374255" y="2637155"/>
            <a:ext cx="3119120" cy="248983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Roboto" panose="02000000000000000000" charset="0"/>
              <a:cs typeface="Roboto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bldLvl="0" animBg="1"/>
      <p:bldP spid="18436" grpId="0"/>
      <p:bldP spid="142" grpId="1" animBg="1"/>
      <p:bldP spid="1843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9090" y="955040"/>
            <a:ext cx="11480800" cy="4812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Wingdings" panose="05000000000000000000" charset="0"/>
              <a:buChar char=""/>
            </a:pPr>
            <a:r>
              <a:rPr lang="en-US" altLang="zh-CN" sz="2000" b="1" dirty="0">
                <a:latin typeface="Roboto" panose="02000000000000000000" charset="0"/>
                <a:cs typeface="Roboto" panose="02000000000000000000" charset="0"/>
              </a:rPr>
              <a:t>Fault-tolerant group recommendation </a:t>
            </a:r>
            <a:r>
              <a:rPr lang="en-US" altLang="zh-CN" sz="2000" b="1" dirty="0">
                <a:latin typeface="Roboto" panose="02000000000000000000" charset="0"/>
                <a:cs typeface="Roboto" panose="02000000000000000000" charset="0"/>
                <a:sym typeface="+mn-ea"/>
              </a:rPr>
              <a:t>[1]</a:t>
            </a:r>
            <a:endParaRPr lang="en-US" altLang="zh-CN" sz="2000" b="1" dirty="0">
              <a:latin typeface="Roboto" panose="02000000000000000000" charset="0"/>
              <a:cs typeface="Roboto" panose="02000000000000000000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7030A0"/>
              </a:buClr>
              <a:buFont typeface="Wingdings" panose="05000000000000000000" charset="0"/>
              <a:buChar char=""/>
            </a:pPr>
            <a:r>
              <a:rPr lang="en-US" altLang="zh-CN" sz="1400" dirty="0">
                <a:latin typeface="Roboto" panose="02000000000000000000" charset="0"/>
                <a:cs typeface="Roboto" panose="02000000000000000000" charset="0"/>
                <a:sym typeface="+mn-ea"/>
              </a:rPr>
              <a:t>Speeds up the recommendation process compared to traditional methods, without decreasing the accuracy</a:t>
            </a:r>
            <a:endParaRPr lang="en-US" altLang="zh-CN" sz="1400" dirty="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7030A0"/>
              </a:buClr>
              <a:buFont typeface="Wingdings" panose="05000000000000000000" charset="0"/>
              <a:buChar char=""/>
            </a:pPr>
            <a:r>
              <a:rPr lang="en-US" altLang="zh-CN" sz="1400" dirty="0">
                <a:latin typeface="Roboto" panose="02000000000000000000" charset="0"/>
                <a:cs typeface="Roboto" panose="02000000000000000000" charset="0"/>
                <a:sym typeface="+mn-ea"/>
              </a:rPr>
              <a:t>Useful in scenarios like Amazon, Yelp, ...</a:t>
            </a:r>
            <a:endParaRPr lang="en-US" altLang="zh-CN" sz="1400" dirty="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7030A0"/>
              </a:buClr>
              <a:buFont typeface="Wingdings" panose="05000000000000000000" charset="0"/>
              <a:buChar char=""/>
            </a:pPr>
            <a:endParaRPr lang="en-US" altLang="zh-CN" sz="1000" dirty="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marL="342900" lvl="1" indent="-34290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"/>
            </a:pPr>
            <a:r>
              <a:rPr lang="en-US" altLang="zh-CN" sz="2000" b="1" dirty="0">
                <a:latin typeface="Roboto" panose="02000000000000000000" charset="0"/>
                <a:cs typeface="Roboto" panose="02000000000000000000" charset="0"/>
                <a:sym typeface="+mn-ea"/>
              </a:rPr>
              <a:t>A building block for solving other problems in bipartite graphs</a:t>
            </a:r>
            <a:endParaRPr lang="en-US" altLang="zh-CN" sz="2000" b="1" dirty="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r>
              <a:rPr lang="en-US" altLang="zh-CN" sz="1400" dirty="0">
                <a:latin typeface="Roboto" panose="02000000000000000000" charset="0"/>
                <a:cs typeface="Roboto" panose="02000000000000000000" charset="0"/>
                <a:sym typeface="+mn-ea"/>
              </a:rPr>
              <a:t>Biclique [2]</a:t>
            </a:r>
            <a:endParaRPr lang="en-US" altLang="zh-CN" sz="1400" dirty="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r>
              <a:rPr lang="en-US" altLang="zh-CN" sz="1400" dirty="0">
                <a:latin typeface="Roboto" panose="02000000000000000000" charset="0"/>
                <a:cs typeface="Roboto" panose="02000000000000000000" charset="0"/>
                <a:sym typeface="+mn-ea"/>
              </a:rPr>
              <a:t>Biplex [3]</a:t>
            </a:r>
            <a:endParaRPr lang="en-US" altLang="zh-CN" sz="1400" dirty="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r>
              <a:rPr lang="en-US" altLang="zh-CN" sz="1400" dirty="0">
                <a:latin typeface="Roboto" panose="02000000000000000000" charset="0"/>
                <a:cs typeface="Roboto" panose="02000000000000000000" charset="0"/>
                <a:sym typeface="+mn-ea"/>
              </a:rPr>
              <a:t>Bipartite hierarchy [4]</a:t>
            </a:r>
            <a:endParaRPr lang="en-US" altLang="zh-CN" sz="1400" dirty="0">
              <a:latin typeface="Roboto" panose="02000000000000000000" charset="0"/>
              <a:cs typeface="Roboto" panose="02000000000000000000" charset="0"/>
            </a:endParaRPr>
          </a:p>
          <a:p>
            <a:pPr marL="742950" lvl="1" indent="-28575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r>
              <a:rPr lang="en-US" altLang="zh-CN" sz="1400" dirty="0">
                <a:latin typeface="Roboto" panose="02000000000000000000" charset="0"/>
                <a:cs typeface="Roboto" panose="02000000000000000000" charset="0"/>
                <a:sym typeface="+mn-ea"/>
              </a:rPr>
              <a:t>...</a:t>
            </a:r>
            <a:endParaRPr lang="en-US" altLang="zh-CN" sz="1400" dirty="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endParaRPr lang="en-US" altLang="zh-CN" sz="1000" dirty="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marL="342900" lvl="1" indent="-34290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"/>
            </a:pPr>
            <a:r>
              <a:rPr lang="en-US" altLang="zh-CN" sz="2000" b="1" dirty="0">
                <a:latin typeface="Roboto" panose="02000000000000000000" charset="0"/>
                <a:cs typeface="Roboto" panose="02000000000000000000" charset="0"/>
                <a:sym typeface="+mn-ea"/>
              </a:rPr>
              <a:t>Bipartite graphs are usually dynamic</a:t>
            </a:r>
            <a:endParaRPr lang="en-US" altLang="zh-CN" sz="2000" b="1" dirty="0">
              <a:latin typeface="Roboto" panose="02000000000000000000" charset="0"/>
              <a:cs typeface="Roboto" panose="02000000000000000000" charset="0"/>
            </a:endParaRPr>
          </a:p>
          <a:p>
            <a:pPr marL="742950" lvl="1" indent="-28575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r>
              <a:rPr lang="en-US" altLang="zh-CN" sz="1400" dirty="0">
                <a:latin typeface="Roboto" panose="02000000000000000000" charset="0"/>
                <a:cs typeface="Roboto" panose="02000000000000000000" charset="0"/>
                <a:sym typeface="+mn-ea"/>
              </a:rPr>
              <a:t>User-movie networks, financial systems, social networks</a:t>
            </a:r>
            <a:endParaRPr lang="en-US" altLang="zh-CN" sz="1400" dirty="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endParaRPr lang="en-US" altLang="zh-CN" sz="1600" dirty="0">
              <a:latin typeface="Roboto" panose="02000000000000000000" charset="0"/>
              <a:cs typeface="Roboto" panose="02000000000000000000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5350" y="56795"/>
            <a:ext cx="4986020" cy="667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Applications</a:t>
            </a:r>
            <a:endParaRPr lang="zh-CN" altLang="en-US" sz="3200" b="1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9525" y="5756910"/>
            <a:ext cx="12182475" cy="735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Roboto" panose="02000000000000000000" charset="0"/>
                <a:cs typeface="Roboto" panose="02000000000000000000" charset="0"/>
              </a:rPr>
              <a:t>[1] </a:t>
            </a:r>
            <a:r>
              <a:rPr lang="zh-CN" altLang="en-US" sz="1000">
                <a:latin typeface="Roboto" panose="02000000000000000000" charset="0"/>
                <a:cs typeface="Roboto" panose="02000000000000000000" charset="0"/>
              </a:rPr>
              <a:t>Danhao Ding, Hui Li, Zhipeng Huang, and Nikos Mamoulis. 2017. Efficient</a:t>
            </a:r>
            <a:r>
              <a:rPr lang="en-US" altLang="zh-CN" sz="1000">
                <a:latin typeface="Roboto" panose="02000000000000000000" charset="0"/>
                <a:cs typeface="Roboto" panose="02000000000000000000" charset="0"/>
              </a:rPr>
              <a:t> </a:t>
            </a:r>
            <a:r>
              <a:rPr lang="zh-CN" altLang="en-US" sz="1000">
                <a:latin typeface="Roboto" panose="02000000000000000000" charset="0"/>
                <a:cs typeface="Roboto" panose="02000000000000000000" charset="0"/>
              </a:rPr>
              <a:t>fault-tolerant group recommendation using alpha-beta-core. In Proceedings of the</a:t>
            </a:r>
            <a:r>
              <a:rPr lang="en-US" altLang="zh-CN" sz="1000">
                <a:latin typeface="Roboto" panose="02000000000000000000" charset="0"/>
                <a:cs typeface="Roboto" panose="02000000000000000000" charset="0"/>
              </a:rPr>
              <a:t> </a:t>
            </a:r>
            <a:r>
              <a:rPr lang="zh-CN" altLang="en-US" sz="1000">
                <a:latin typeface="Roboto" panose="02000000000000000000" charset="0"/>
                <a:cs typeface="Roboto" panose="02000000000000000000" charset="0"/>
              </a:rPr>
              <a:t>2017 ACM on </a:t>
            </a:r>
            <a:r>
              <a:rPr lang="en-US" altLang="zh-CN" sz="1000">
                <a:latin typeface="Roboto" panose="02000000000000000000" charset="0"/>
                <a:cs typeface="Roboto" panose="02000000000000000000" charset="0"/>
              </a:rPr>
              <a:t>CIKM</a:t>
            </a:r>
            <a:r>
              <a:rPr lang="zh-CN" altLang="en-US" sz="1000">
                <a:latin typeface="Roboto" panose="02000000000000000000" charset="0"/>
                <a:cs typeface="Roboto" panose="02000000000000000000" charset="0"/>
              </a:rPr>
              <a:t> 2047–2050.</a:t>
            </a:r>
            <a:endParaRPr lang="zh-CN" altLang="en-US" sz="1000">
              <a:latin typeface="Roboto" panose="02000000000000000000" charset="0"/>
              <a:cs typeface="Roboto" panose="02000000000000000000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latin typeface="Roboto" panose="02000000000000000000" charset="0"/>
                <a:cs typeface="Roboto" panose="02000000000000000000" charset="0"/>
                <a:sym typeface="+mn-ea"/>
              </a:rPr>
              <a:t>[2] Bingqing Lyu, Lu Qin, Xuemin Lin, Ying Zhang, Zhengping Qian, and Jingren Zhou. 2020. Maximum biclique search at billion scale. </a:t>
            </a:r>
            <a:r>
              <a:rPr lang="en-US" altLang="zh-CN" sz="1000">
                <a:latin typeface="Roboto" panose="02000000000000000000" charset="0"/>
                <a:cs typeface="Roboto" panose="02000000000000000000" charset="0"/>
                <a:sym typeface="+mn-ea"/>
              </a:rPr>
              <a:t>VLDB 13, 9 (2020), 1359–1372.</a:t>
            </a:r>
            <a:endParaRPr lang="en-US" altLang="zh-CN" sz="100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latin typeface="Roboto" panose="02000000000000000000" charset="0"/>
                <a:cs typeface="Roboto" panose="02000000000000000000" charset="0"/>
                <a:sym typeface="+mn-ea"/>
              </a:rPr>
              <a:t>[3] Wensheng Luo, Kenli Li, Xu Zhou, Yunjun Gao, and Keqin Li. 2022. Maximum Biplex Search over Bipartite Graphs. In 2022 IEEE 38th ICDE. IEEE, 898–910.</a:t>
            </a:r>
            <a:endParaRPr lang="en-US" altLang="zh-CN" sz="1000">
              <a:latin typeface="Roboto" panose="02000000000000000000" charset="0"/>
              <a:cs typeface="Roboto" panose="02000000000000000000" charset="0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latin typeface="Roboto" panose="02000000000000000000" charset="0"/>
                <a:cs typeface="Roboto" panose="02000000000000000000" charset="0"/>
              </a:rPr>
              <a:t>[4] </a:t>
            </a:r>
            <a:r>
              <a:rPr lang="zh-CN" altLang="en-US" sz="1000">
                <a:latin typeface="Roboto" panose="02000000000000000000" charset="0"/>
                <a:cs typeface="Roboto" panose="02000000000000000000" charset="0"/>
              </a:rPr>
              <a:t>Kai Wang, Wenjie Zhang, Xuemin Lin, Ying Zhang, and Shunyang Li. 2022. Discovering hierarchy of bipartite graphs</a:t>
            </a:r>
            <a:r>
              <a:rPr lang="en-US" altLang="zh-CN" sz="1000">
                <a:latin typeface="Roboto" panose="02000000000000000000" charset="0"/>
                <a:cs typeface="Roboto" panose="02000000000000000000" charset="0"/>
              </a:rPr>
              <a:t> </a:t>
            </a:r>
            <a:r>
              <a:rPr lang="zh-CN" altLang="en-US" sz="1000">
                <a:latin typeface="Roboto" panose="02000000000000000000" charset="0"/>
                <a:cs typeface="Roboto" panose="02000000000000000000" charset="0"/>
              </a:rPr>
              <a:t>with cohesive subgraphs. In 2022 IEEE 38th ICDE. IEEE, 2291–2305.</a:t>
            </a:r>
            <a:endParaRPr lang="zh-CN" altLang="en-US" sz="1000">
              <a:latin typeface="Roboto" panose="02000000000000000000" charset="0"/>
              <a:cs typeface="Roboto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9090" y="955040"/>
            <a:ext cx="5451475" cy="5524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Wingdings" panose="05000000000000000000" charset="0"/>
              <a:buChar char=""/>
            </a:pPr>
            <a:r>
              <a:rPr lang="en-US" altLang="zh-CN" b="1" dirty="0">
                <a:latin typeface="Roboto" panose="02000000000000000000" charset="0"/>
                <a:cs typeface="Roboto" panose="02000000000000000000" charset="0"/>
              </a:rPr>
              <a:t>Real-world graphs are often huge which leads to high time costs</a:t>
            </a:r>
            <a:endParaRPr lang="en-US" altLang="zh-CN" b="1" dirty="0">
              <a:latin typeface="Roboto" panose="02000000000000000000" charset="0"/>
              <a:cs typeface="Roboto" panose="02000000000000000000" charset="0"/>
            </a:endParaRPr>
          </a:p>
          <a:p>
            <a:pPr marL="742950" lvl="1" indent="-285750" algn="l" fontAlgn="auto">
              <a:lnSpc>
                <a:spcPct val="150000"/>
              </a:lnSpc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r>
              <a:rPr lang="en-US" altLang="zh-CN" sz="1400" dirty="0">
                <a:latin typeface="Roboto" panose="02000000000000000000" charset="0"/>
                <a:cs typeface="Roboto" panose="02000000000000000000" charset="0"/>
              </a:rPr>
              <a:t>Twitter has a total of 1.3 billion accounts, so users and tweets constitute a huge network</a:t>
            </a:r>
            <a:endParaRPr lang="en-US" altLang="zh-CN" sz="1400" dirty="0">
              <a:latin typeface="Roboto" panose="02000000000000000000" charset="0"/>
              <a:cs typeface="Roboto" panose="02000000000000000000" charset="0"/>
            </a:endParaRPr>
          </a:p>
          <a:p>
            <a:pPr marL="742950" lvl="1" indent="-285750" algn="l" fontAlgn="auto">
              <a:lnSpc>
                <a:spcPct val="150000"/>
              </a:lnSpc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endParaRPr lang="en-US" altLang="zh-CN" sz="1000" dirty="0">
              <a:latin typeface="Roboto" panose="02000000000000000000" charset="0"/>
              <a:cs typeface="Roboto" panose="02000000000000000000" charset="0"/>
            </a:endParaRPr>
          </a:p>
          <a:p>
            <a:pPr marL="342900" lvl="1" indent="-34290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"/>
            </a:pPr>
            <a:r>
              <a:rPr lang="en-US" altLang="zh-CN" b="1" dirty="0">
                <a:latin typeface="Roboto" panose="02000000000000000000" charset="0"/>
                <a:cs typeface="Roboto" panose="02000000000000000000" charset="0"/>
                <a:sym typeface="+mn-ea"/>
              </a:rPr>
              <a:t>Real-world graphs</a:t>
            </a:r>
            <a:r>
              <a:rPr lang="en-US" altLang="zh-CN" b="1" dirty="0">
                <a:latin typeface="Roboto" panose="02000000000000000000" charset="0"/>
                <a:cs typeface="Roboto" panose="02000000000000000000" charset="0"/>
              </a:rPr>
              <a:t> are highly dynamic</a:t>
            </a:r>
            <a:endParaRPr lang="en-US" altLang="zh-CN" b="1" dirty="0">
              <a:latin typeface="Roboto" panose="02000000000000000000" charset="0"/>
              <a:cs typeface="Roboto" panose="02000000000000000000" charset="0"/>
            </a:endParaRPr>
          </a:p>
          <a:p>
            <a:pPr marL="742950" lvl="1" indent="-285750" algn="l" fontAlgn="auto">
              <a:lnSpc>
                <a:spcPct val="150000"/>
              </a:lnSpc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r>
              <a:rPr lang="en-US" altLang="zh-CN" sz="1400" dirty="0">
                <a:latin typeface="Roboto" panose="02000000000000000000" charset="0"/>
                <a:cs typeface="Roboto" panose="02000000000000000000" charset="0"/>
              </a:rPr>
              <a:t>Twitter has an average of 500 million tweets posted every day</a:t>
            </a:r>
            <a:endParaRPr lang="en-US" altLang="zh-CN" sz="1400" dirty="0">
              <a:latin typeface="Roboto" panose="02000000000000000000" charset="0"/>
              <a:cs typeface="Roboto" panose="02000000000000000000" charset="0"/>
            </a:endParaRPr>
          </a:p>
          <a:p>
            <a:pPr marL="742950" lvl="1" indent="-285750" algn="l" fontAlgn="auto">
              <a:lnSpc>
                <a:spcPct val="150000"/>
              </a:lnSpc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charset="0"/>
              <a:buChar char=""/>
            </a:pPr>
            <a:endParaRPr lang="en-US" altLang="zh-CN" sz="1000" dirty="0">
              <a:latin typeface="Roboto" panose="02000000000000000000" charset="0"/>
              <a:cs typeface="Roboto" panose="02000000000000000000" charset="0"/>
            </a:endParaRPr>
          </a:p>
          <a:p>
            <a:pPr marL="342900" lvl="1" indent="-342900" algn="l">
              <a:lnSpc>
                <a:spcPct val="150000"/>
              </a:lnSpc>
              <a:buClr>
                <a:srgbClr val="7030A0"/>
              </a:buClr>
              <a:buSzTx/>
              <a:buFont typeface="Wingdings" panose="05000000000000000000" charset="0"/>
              <a:buChar char=""/>
            </a:pPr>
            <a:r>
              <a:rPr lang="en-US" altLang="zh-CN" b="1" dirty="0">
                <a:latin typeface="Roboto" panose="02000000000000000000" charset="0"/>
                <a:cs typeface="Roboto" panose="02000000000000000000" charset="0"/>
              </a:rPr>
              <a:t>The insertion or deletion of an edge may lead to significant changes in bi-cores</a:t>
            </a:r>
            <a:endParaRPr lang="en-US" altLang="zh-CN" b="1" dirty="0">
              <a:latin typeface="Roboto" panose="02000000000000000000" charset="0"/>
              <a:cs typeface="Roboto" panose="02000000000000000000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5350" y="56515"/>
            <a:ext cx="840549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Challenges and problem</a:t>
            </a:r>
            <a:endParaRPr lang="en-US" altLang="zh-CN" sz="3200" b="1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组合 30"/>
          <p:cNvGrpSpPr/>
          <p:nvPr/>
        </p:nvGrpSpPr>
        <p:grpSpPr>
          <a:xfrm>
            <a:off x="5844540" y="1196975"/>
            <a:ext cx="5861685" cy="3677285"/>
            <a:chOff x="2040" y="3743"/>
            <a:chExt cx="10614" cy="676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" y="3743"/>
              <a:ext cx="3388" cy="208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0" y="5881"/>
              <a:ext cx="10615" cy="462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903" y="5111115"/>
            <a:ext cx="9434195" cy="1134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Existing approach</a:t>
            </a:r>
            <a:endParaRPr lang="en-US" altLang="zh-CN" sz="3200" b="1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6214110"/>
            <a:ext cx="121888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buNone/>
              <a:defRPr/>
            </a:pP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[1] </a:t>
            </a:r>
            <a:r>
              <a:rPr kumimoji="1" lang="en-US" altLang="zh-CN" sz="1200" dirty="0" err="1">
                <a:latin typeface="Roboto" panose="02000000000000000000" charset="0"/>
                <a:cs typeface="Roboto" panose="02000000000000000000" charset="0"/>
                <a:sym typeface="+mn-ea"/>
              </a:rPr>
              <a:t>Boge</a:t>
            </a: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 Liu, Long Yuan, </a:t>
            </a:r>
            <a:r>
              <a:rPr kumimoji="1" lang="en-US" altLang="zh-CN" sz="1200" dirty="0" err="1">
                <a:latin typeface="Roboto" panose="02000000000000000000" charset="0"/>
                <a:cs typeface="Roboto" panose="02000000000000000000" charset="0"/>
                <a:sym typeface="+mn-ea"/>
              </a:rPr>
              <a:t>Xuemin</a:t>
            </a: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 Lin, Lu Qin, Wenjie Zhang, </a:t>
            </a:r>
            <a:r>
              <a:rPr kumimoji="1" lang="en-US" altLang="zh-CN" sz="1200" dirty="0" err="1">
                <a:latin typeface="Roboto" panose="02000000000000000000" charset="0"/>
                <a:cs typeface="Roboto" panose="02000000000000000000" charset="0"/>
                <a:sym typeface="+mn-ea"/>
              </a:rPr>
              <a:t>Jingren</a:t>
            </a: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 Zhou: Efficient (</a:t>
            </a:r>
            <a:r>
              <a:rPr kumimoji="1" lang="el-GR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α, β)-</a:t>
            </a:r>
            <a:r>
              <a:rPr kumimoji="1" lang="en-US" altLang="zh-CN" sz="1200" dirty="0">
                <a:latin typeface="Roboto" panose="02000000000000000000" charset="0"/>
                <a:cs typeface="Roboto" panose="02000000000000000000" charset="0"/>
                <a:sym typeface="+mn-ea"/>
              </a:rPr>
              <a:t>core computation in bipartite graphs. VLDB J. 29(5): 1075-1099 (2020)</a:t>
            </a:r>
            <a:endParaRPr kumimoji="1" lang="en-US" altLang="zh-CN" sz="1200" dirty="0">
              <a:latin typeface="Roboto" panose="02000000000000000000" charset="0"/>
              <a:cs typeface="Roboto" panose="02000000000000000000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986145" y="1688783"/>
            <a:ext cx="6076950" cy="3480435"/>
            <a:chOff x="9427" y="2477"/>
            <a:chExt cx="9570" cy="548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l="7481" b="13605"/>
            <a:stretch>
              <a:fillRect/>
            </a:stretch>
          </p:blipFill>
          <p:spPr>
            <a:xfrm>
              <a:off x="9427" y="5172"/>
              <a:ext cx="9571" cy="278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b="19014"/>
            <a:stretch>
              <a:fillRect/>
            </a:stretch>
          </p:blipFill>
          <p:spPr>
            <a:xfrm>
              <a:off x="11113" y="2477"/>
              <a:ext cx="6200" cy="187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9090" y="955040"/>
                <a:ext cx="5919470" cy="55245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dirty="0">
                    <a:latin typeface="Roboto" panose="02000000000000000000" charset="0"/>
                    <a:cs typeface="Roboto" panose="02000000000000000000" charset="0"/>
                  </a:rPr>
                  <a:t>Organize all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Roboto" panose="02000000000000000000" charset="0"/>
                    <a:cs typeface="Roboto" panose="02000000000000000000" charset="0"/>
                  </a:rPr>
                  <a:t>-cores by an index</a:t>
                </a:r>
                <a:endParaRPr lang="en-US" altLang="zh-CN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Determine the minimum values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corresponding to the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-cores that may be affected when an edge is inserted or deleted</a:t>
                </a:r>
                <a:endParaRPr lang="en-US" altLang="zh-CN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endParaRPr lang="en-US" altLang="zh-CN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Update all possible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𝛼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𝛽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-cores one by one starting from the minimum value</a:t>
                </a:r>
                <a:endParaRPr lang="en-US" altLang="zh-CN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endParaRPr lang="en-US" altLang="zh-CN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It is costly because it requires to verify multiple bi-cores for updates, some of which are redundant</a:t>
                </a:r>
                <a:endParaRPr lang="en-US" altLang="zh-CN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5919470" cy="5524500"/>
              </a:xfrm>
              <a:prstGeom prst="rect">
                <a:avLst/>
              </a:prstGeom>
              <a:blipFill rotWithShape="1">
                <a:blip r:embed="rId5"/>
                <a:stretch>
                  <a:fillRect b="-11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9090" y="955040"/>
                <a:ext cx="11457305" cy="55245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</a:rPr>
                  <a:t>The novel concept of bi-core number</a:t>
                </a: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For a vertex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∈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if there exists an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-core containing </a:t>
                </a:r>
                <a:r>
                  <a:rPr lang="en-US" altLang="zh-CN" sz="1600" i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v</a:t>
                </a: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is called a c-pair of </a:t>
                </a:r>
                <a:r>
                  <a:rPr lang="en-US" altLang="zh-CN" sz="1600" i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v </a:t>
                </a: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; if </a:t>
                </a: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there does not exist any other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′)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-core containing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such that (1)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 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&lt;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or (2)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&lt;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 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≤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is called a bi-core number of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.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4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lvl="1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Property</a:t>
                </a: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spcBef>
                    <a:spcPts val="600"/>
                  </a:spcBef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∀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∈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𝑈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, the bi-core number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indicates that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has at least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neighbors whose bi-core numbers are equal to or dominate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spcBef>
                    <a:spcPts val="600"/>
                  </a:spcBef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∀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∈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𝑉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, the bi-core number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 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indicates that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has at least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neighbors whose bi-core numbers are equal to or dominate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11457305" cy="5524500"/>
              </a:xfrm>
              <a:prstGeom prst="rect">
                <a:avLst/>
              </a:prstGeom>
              <a:blipFill rotWithShape="1">
                <a:blip r:embed="rId2"/>
                <a:stretch>
                  <a:fillRect b="-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Our approach</a:t>
            </a:r>
            <a:endParaRPr lang="en-US" altLang="zh-CN" sz="3200" b="1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522413" y="2652395"/>
            <a:ext cx="9147175" cy="1725295"/>
            <a:chOff x="757" y="3735"/>
            <a:chExt cx="17350" cy="333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7" y="4522"/>
              <a:ext cx="8280" cy="1758"/>
            </a:xfrm>
            <a:prstGeom prst="rect">
              <a:avLst/>
            </a:prstGeom>
          </p:spPr>
        </p:pic>
        <p:pic>
          <p:nvPicPr>
            <p:cNvPr id="10262" name="图片 10261"/>
            <p:cNvPicPr>
              <a:picLocks noChangeAspect="1"/>
            </p:cNvPicPr>
            <p:nvPr/>
          </p:nvPicPr>
          <p:blipFill rotWithShape="1">
            <a:blip r:embed="rId5"/>
            <a:srcRect t="13160" r="51260"/>
            <a:stretch>
              <a:fillRect/>
            </a:stretch>
          </p:blipFill>
          <p:spPr>
            <a:xfrm>
              <a:off x="4741" y="3735"/>
              <a:ext cx="4612" cy="3330"/>
            </a:xfrm>
            <a:prstGeom prst="rect">
              <a:avLst/>
            </a:prstGeom>
          </p:spPr>
        </p:pic>
        <p:pic>
          <p:nvPicPr>
            <p:cNvPr id="10261" name="图片 102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" y="4358"/>
              <a:ext cx="3510" cy="20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9090" y="955040"/>
                <a:ext cx="11457305" cy="55245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</a:rPr>
                  <a:t>Intuitions</a:t>
                </a: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The number of vertices affected by an inserted edge is limited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The insertion of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  <m:r>
                      <a:rPr lang="en-US" altLang="zh-CN" sz="1600" baseline="-250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2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 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can result in two kinds of updates for the bi-core numbers of its nearby vertices: increase the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values or increase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values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Not all bi-core numbers undergo the above updates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11457305" cy="5524500"/>
              </a:xfrm>
              <a:prstGeom prst="rect">
                <a:avLst/>
              </a:prstGeom>
              <a:blipFill rotWithShape="1">
                <a:blip r:embed="rId2"/>
                <a:stretch>
                  <a:fillRect b="-7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Our approach: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edge insertion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043" y="3187065"/>
            <a:ext cx="4907915" cy="3020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9090" y="955040"/>
                <a:ext cx="11457305" cy="8159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</a:rPr>
                  <a:t>Theoretical analysis: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 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 is the edge to be inserted</a:t>
                </a:r>
                <a:endParaRPr lang="en-US" altLang="zh-CN" sz="20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11457305" cy="815975"/>
              </a:xfrm>
              <a:prstGeom prst="rect">
                <a:avLst/>
              </a:prstGeom>
              <a:blipFill rotWithShape="1">
                <a:blip r:embed="rId2"/>
                <a:stretch>
                  <a:fillRect b="-44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Our approach: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edge insertion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/>
              <p:cNvSpPr/>
              <p:nvPr/>
            </p:nvSpPr>
            <p:spPr>
              <a:xfrm>
                <a:off x="447040" y="1522095"/>
                <a:ext cx="7661275" cy="894080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110000"/>
                      <a:satMod val="105000"/>
                      <a:tint val="67000"/>
                      <a:alpha val="72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  <a:alpha val="74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  <a:alpha val="69000"/>
                    </a:schemeClr>
                  </a:gs>
                </a:gsLst>
              </a:gra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marL="0" lvl="1" indent="0" fontAlgn="auto"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∀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𝑤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∈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</a:t>
                </a:r>
                <a:r>
                  <a:rPr kumimoji="1" lang="zh-CN" altLang="en-US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</a:t>
                </a: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if it can be newly add into a bi-core, there must exist at least one bi-core number of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𝑤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that is either equal to or dominated by a bi-core number in the original bi-core number sets of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.</a:t>
                </a:r>
                <a:endParaRPr kumimoji="1" lang="en-US" altLang="zh-CN" sz="1600" b="1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522095"/>
                <a:ext cx="7661275" cy="894080"/>
              </a:xfrm>
              <a:prstGeom prst="roundRect">
                <a:avLst/>
              </a:prstGeom>
              <a:blipFill rotWithShape="1">
                <a:blip r:embed="rId4"/>
                <a:stretch>
                  <a:fillRect l="-83" t="-710" r="-83" b="-710"/>
                </a:stretch>
              </a:blip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2"/>
              <p:cNvSpPr/>
              <p:nvPr/>
            </p:nvSpPr>
            <p:spPr>
              <a:xfrm>
                <a:off x="447040" y="2632075"/>
                <a:ext cx="7661275" cy="1022985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110000"/>
                      <a:satMod val="105000"/>
                      <a:tint val="67000"/>
                      <a:alpha val="54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  <a:alpha val="76000"/>
                    </a:schemeClr>
                  </a:gs>
                  <a:gs pos="100000">
                    <a:schemeClr val="accent6">
                      <a:satMod val="109000"/>
                      <a:tint val="81000"/>
                      <a:lumMod val="99000"/>
                      <a:alpha val="76000"/>
                    </a:schemeClr>
                  </a:gs>
                </a:gsLst>
              </a:gradFill>
              <a:ln>
                <a:solidFill>
                  <a:schemeClr val="accent6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indent="0" fontAlgn="auto">
                  <a:defRPr/>
                </a:pP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For any original bi-core number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of </a:t>
                </a:r>
                <a:r>
                  <a:rPr kumimoji="1" lang="zh-CN" altLang="en-US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𝑢</a:t>
                </a: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if it will change, it can only be updated as cases: (1)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Sup>
                      <m:sSubSup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′</m:t>
                        </m:r>
                      </m:sup>
                    </m:sSubSup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′</m:t>
                        </m:r>
                      </m:sup>
                    </m:sSubSup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≤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or (2)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Sup>
                      <m:sSubSup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′′</m:t>
                        </m:r>
                      </m:sup>
                    </m:sSubSup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 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with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</m:t>
                    </m:r>
                    <m:sSubSup>
                      <m:sSubSup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  <m:sup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′′</m:t>
                        </m:r>
                      </m:sup>
                    </m:sSubSup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&gt;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, or (3) both of them.</a:t>
                </a:r>
                <a:endParaRPr kumimoji="1"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5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632075"/>
                <a:ext cx="7661275" cy="1022985"/>
              </a:xfrm>
              <a:prstGeom prst="roundRect">
                <a:avLst/>
              </a:prstGeom>
              <a:blipFill rotWithShape="1">
                <a:blip r:embed="rId5"/>
                <a:stretch>
                  <a:fillRect l="-83" t="-621" r="-83" b="-621"/>
                </a:stretch>
              </a:blipFill>
              <a:ln>
                <a:solidFill>
                  <a:schemeClr val="accent6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/>
              <p:cNvSpPr/>
              <p:nvPr/>
            </p:nvSpPr>
            <p:spPr>
              <a:xfrm>
                <a:off x="447040" y="3870960"/>
                <a:ext cx="7661275" cy="1274445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64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8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89000"/>
                    </a:schemeClr>
                  </a:gs>
                </a:gsLst>
              </a:gra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p>
                <a:pPr marL="0" lvl="1" indent="0" fontAlgn="auto">
                  <a:defRPr/>
                </a:pP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For any original bi-core number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of </a:t>
                </a:r>
                <a:r>
                  <a:rPr kumimoji="1" lang="zh-CN" altLang="en-US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𝑢</a:t>
                </a: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</a:t>
                </a:r>
                <a:endParaRPr kumimoji="1" lang="en-US" altLang="zh-CN" sz="16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60045" lvl="2" indent="-285750" fontAlgn="auto">
                  <a:buFont typeface="Arial" panose="020B0604020202090204" pitchFamily="34" charset="0"/>
                  <a:buChar char="•"/>
                  <a:defRPr/>
                </a:pP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if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kumimoji="1" lang="en-US" altLang="zh-CN" sz="1600" baseline="-250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r>
                      <a:rPr kumimoji="1" lang="en-US" altLang="zh-CN" sz="1600" baseline="-250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kumimoji="1" lang="en-US" altLang="zh-CN" sz="1600" baseline="-250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)) 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is dominated by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kumimoji="1" lang="en-US" altLang="zh-CN" sz="1600" baseline="-250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r>
                      <a:rPr kumimoji="1" lang="en-US" altLang="zh-CN" sz="1600" baseline="-250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kumimoji="1" lang="en-US" altLang="zh-CN" sz="1600" baseline="-250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𝑢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))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then case (1) will not occur;</a:t>
                </a:r>
                <a:endParaRPr kumimoji="1"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60045" lvl="2" indent="-285750" fontAlgn="auto">
                  <a:buFont typeface="Arial" panose="020B0604020202090204" pitchFamily="34" charset="0"/>
                  <a:buChar char="•"/>
                  <a:defRPr/>
                </a:pP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if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r>
                      <a:rPr kumimoji="1" lang="en-US" altLang="zh-CN" sz="1600" baseline="-250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)) 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is dominated by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sub>
                    </m:sSub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then case (2) will not occur.</a:t>
                </a:r>
                <a:endParaRPr kumimoji="1"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870960"/>
                <a:ext cx="7661275" cy="1274445"/>
              </a:xfrm>
              <a:prstGeom prst="roundRect">
                <a:avLst/>
              </a:prstGeom>
              <a:blipFill rotWithShape="1">
                <a:blip r:embed="rId6"/>
                <a:stretch>
                  <a:fillRect l="-83" t="-498" r="-83" b="-498"/>
                </a:stretch>
              </a:blip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大括号 10"/>
          <p:cNvSpPr/>
          <p:nvPr/>
        </p:nvSpPr>
        <p:spPr>
          <a:xfrm>
            <a:off x="8147685" y="3132455"/>
            <a:ext cx="432435" cy="13862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Roboto" panose="02000000000000000000" charset="0"/>
              <a:cs typeface="Roboto" panose="020000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545830" y="3404235"/>
                <a:ext cx="3319780" cy="9144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74295" lvl="2" indent="0" fontAlgn="auto">
                  <a:buFont typeface="Arial" panose="020B0604020202090204" pitchFamily="34" charset="0"/>
                  <a:buNone/>
                  <a:defRPr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They apply to the bi-core numbers of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by swapping </a:t>
                </a:r>
                <a:r>
                  <a:rPr kumimoji="1" lang="zh-CN" altLang="en-US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𝑢</a:t>
                </a:r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with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</m:oMath>
                </a14:m>
                <a:r>
                  <a:rPr kumimoji="1"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respectively</a:t>
                </a:r>
                <a:endParaRPr kumimoji="1"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830" y="3404235"/>
                <a:ext cx="3319780" cy="9144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462915" y="5699760"/>
                <a:ext cx="609600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lvl="2" indent="0">
                  <a:buNone/>
                  <a:defRPr/>
                </a:pPr>
                <a:r>
                  <a:rPr kumimoji="1" lang="en-US" altLang="zh-CN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e.g., 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sSub>
                      <m:sSubPr>
                        <m:ctrlPr>
                          <a:rPr kumimoji="1" lang="en-US" altLang="zh-CN" i="1" baseline="-250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i="1" baseline="-250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e>
                      <m:sub>
                        <m:r>
                          <a:rPr kumimoji="1" lang="en-US" altLang="zh-CN" i="1" baseline="-250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3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sSub>
                      <m:sSubPr>
                        <m:ctrlPr>
                          <a:rPr kumimoji="1" lang="en-US" altLang="zh-CN" i="1" baseline="-250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i="1" baseline="-250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e>
                      <m:sub>
                        <m:r>
                          <a:rPr kumimoji="1" lang="en-US" altLang="zh-CN" i="1" baseline="-250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2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2</m:t>
                    </m:r>
                  </m:oMath>
                </a14:m>
                <a:r>
                  <a:rPr kumimoji="1" lang="en-US" altLang="zh-CN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and 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𝐵</m:t>
                    </m:r>
                    <m:sSub>
                      <m:sSubPr>
                        <m:ctrlPr>
                          <a:rPr kumimoji="1" lang="en-US" altLang="zh-CN" i="1" baseline="-250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i="1" baseline="-25000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𝑢</m:t>
                        </m:r>
                      </m:e>
                      <m:sub>
                        <m:r>
                          <a:rPr kumimoji="1" lang="en-US" altLang="zh-CN" i="1" baseline="-25000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3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𝐺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)=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0</m:t>
                    </m:r>
                    <m:r>
                      <a:rPr kumimoji="1" lang="en-US" altLang="zh-CN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</m:t>
                    </m:r>
                  </m:oMath>
                </a14:m>
                <a:endParaRPr kumimoji="1" lang="en-US" altLang="zh-CN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5" y="5699760"/>
                <a:ext cx="6096000" cy="368300"/>
              </a:xfrm>
              <a:prstGeom prst="rect">
                <a:avLst/>
              </a:prstGeom>
              <a:blipFill rotWithShape="1">
                <a:blip r:embed="rId8"/>
                <a:stretch>
                  <a:fillRect b="-11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9"/>
          <a:srcRect l="1419" t="47293" r="48903" b="26310"/>
          <a:stretch>
            <a:fillRect/>
          </a:stretch>
        </p:blipFill>
        <p:spPr>
          <a:xfrm>
            <a:off x="5955030" y="5457825"/>
            <a:ext cx="2625090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5" grpId="0" bldLvl="0" animBg="1"/>
      <p:bldP spid="5" grpId="1" animBg="1"/>
      <p:bldP spid="7" grpId="0" bldLvl="0" animBg="1"/>
      <p:bldP spid="7" grpId="1" animBg="1"/>
      <p:bldP spid="21" grpId="0"/>
      <p:bldP spid="21" grpId="1"/>
      <p:bldP spid="12" grpId="0"/>
      <p:bldP spid="11" grpId="0" bldLvl="0" animBg="1"/>
      <p:bldP spid="12" grpId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492877"/>
            <a:ext cx="12192000" cy="365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highlight>
                <a:srgbClr val="800080"/>
              </a:highlight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1" y="56795"/>
            <a:ext cx="12192000" cy="837812"/>
            <a:chOff x="2116" y="55525"/>
            <a:chExt cx="12192000" cy="837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61" y="55525"/>
              <a:ext cx="5505759" cy="735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16" y="783222"/>
              <a:ext cx="12192000" cy="11011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406576" y="6494688"/>
            <a:ext cx="2743200" cy="365125"/>
          </a:xfrm>
        </p:spPr>
        <p:txBody>
          <a:bodyPr/>
          <a:lstStyle/>
          <a:p>
            <a:fld id="{204DA38F-1AE3-4A5C-B871-E27168651411}" type="slidenum">
              <a:rPr lang="zh-CN" altLang="en-US" b="1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rPr>
            </a:fld>
            <a:endParaRPr lang="zh-CN" altLang="en-US" b="1" dirty="0" smtClean="0">
              <a:solidFill>
                <a:schemeClr val="bg1"/>
              </a:solidFill>
              <a:latin typeface="Roboto" panose="02000000000000000000" charset="0"/>
              <a:cs typeface="Roboto" panose="02000000000000000000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6491064"/>
            <a:ext cx="12192000" cy="366936"/>
            <a:chOff x="0" y="6491064"/>
            <a:chExt cx="12192000" cy="366936"/>
          </a:xfrm>
        </p:grpSpPr>
        <p:sp>
          <p:nvSpPr>
            <p:cNvPr id="17" name="矩形 16"/>
            <p:cNvSpPr/>
            <p:nvPr/>
          </p:nvSpPr>
          <p:spPr>
            <a:xfrm>
              <a:off x="0" y="6491064"/>
              <a:ext cx="12192000" cy="365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  <a:highlight>
                  <a:srgbClr val="800080"/>
                </a:highlight>
                <a:latin typeface="Roboto" panose="02000000000000000000" charset="0"/>
                <a:cs typeface="Roboto" panose="02000000000000000000" charset="0"/>
              </a:endParaRPr>
            </a:p>
          </p:txBody>
        </p:sp>
        <p:sp>
          <p:nvSpPr>
            <p:cNvPr id="18" name="灯片编号占位符 14"/>
            <p:cNvSpPr txBox="1"/>
            <p:nvPr/>
          </p:nvSpPr>
          <p:spPr>
            <a:xfrm>
              <a:off x="9406576" y="6492875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04DA38F-1AE3-4A5C-B871-E27168651411}" type="slidenum">
                <a:rPr lang="zh-CN" altLang="en-US" b="1" smtClean="0">
                  <a:solidFill>
                    <a:schemeClr val="bg1"/>
                  </a:solidFill>
                  <a:latin typeface="Roboto" panose="02000000000000000000" charset="0"/>
                  <a:cs typeface="Roboto" panose="02000000000000000000" charset="0"/>
                </a:rPr>
              </a:fld>
              <a:endParaRPr lang="zh-CN" altLang="en-US" b="1" dirty="0" smtClean="0">
                <a:solidFill>
                  <a:schemeClr val="bg1"/>
                </a:solidFill>
                <a:latin typeface="Roboto" panose="02000000000000000000" charset="0"/>
                <a:cs typeface="Roboto" panose="02000000000000000000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9090" y="955040"/>
                <a:ext cx="11457305" cy="55670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</a:rPr>
                  <a:t>Main idea: </a:t>
                </a:r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the update of the bi-core numbers of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latin typeface="Roboto" panose="02000000000000000000" charset="0"/>
                    <a:cs typeface="Roboto" panose="02000000000000000000" charset="0"/>
                  </a:rPr>
                  <a:t> is divided into two cases. The new bi-core numbers obtained in each case are propagated to other vertices </a:t>
                </a:r>
                <a:endParaRPr lang="en-US" altLang="zh-CN" sz="20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342900" lvl="1" indent="-34290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"/>
                </a:pPr>
                <a:r>
                  <a:rPr lang="en-US" altLang="zh-CN" sz="20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For each case</a:t>
                </a: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Analysis the lower bound and upper bound of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′′</m:t>
                    </m:r>
                  </m:oMath>
                </a14:m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, where the difference between the lower/upper bound is only one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</a:rPr>
                  <a:t>Obtain all vertices whose bi-core numbers need to be updated using this upper bound through BFS</a:t>
                </a:r>
                <a:endParaRPr lang="en-US" altLang="zh-CN" sz="1600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Char char=""/>
                </a:pPr>
                <a:r>
                  <a:rPr lang="en-US" altLang="zh-CN" sz="1600" dirty="0">
                    <a:latin typeface="Roboto" panose="02000000000000000000" charset="0"/>
                    <a:cs typeface="Roboto" panose="02000000000000000000" charset="0"/>
                  </a:rPr>
                  <a:t>Update their bi-core numbers</a:t>
                </a: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7030A0"/>
                  </a:buClr>
                  <a:buFont typeface="Wingdings" panose="05000000000000000000" charset="0"/>
                  <a:buChar char=""/>
                </a:pPr>
                <a:endParaRPr lang="en-US" altLang="zh-CN" sz="2000" b="1" dirty="0">
                  <a:latin typeface="Roboto" panose="02000000000000000000" charset="0"/>
                  <a:cs typeface="Roboto" panose="02000000000000000000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955040"/>
                <a:ext cx="11457305" cy="55670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95350" y="56515"/>
            <a:ext cx="6139815" cy="6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Our approach: </a:t>
            </a:r>
            <a:r>
              <a:rPr lang="en-US" altLang="zh-CN" sz="3200" dirty="0">
                <a:solidFill>
                  <a:schemeClr val="tx1"/>
                </a:solidFill>
                <a:latin typeface="Roboto" panose="02000000000000000000" charset="0"/>
                <a:ea typeface="Yu Gothic UI Semibold" panose="020B0700000000000000" pitchFamily="34" charset="-128"/>
                <a:cs typeface="Roboto" panose="02000000000000000000" charset="0"/>
              </a:rPr>
              <a:t>edge insertion</a:t>
            </a:r>
            <a:endParaRPr lang="en-US" altLang="zh-CN" sz="3200" dirty="0">
              <a:solidFill>
                <a:schemeClr val="tx1"/>
              </a:solidFill>
              <a:latin typeface="Roboto" panose="02000000000000000000" charset="0"/>
              <a:ea typeface="Yu Gothic UI Semibold" panose="020B0700000000000000" pitchFamily="34" charset="-128"/>
              <a:cs typeface="Roboto" panose="02000000000000000000" charset="0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13" y="0"/>
            <a:ext cx="767719" cy="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/>
              <p:cNvSpPr/>
              <p:nvPr/>
            </p:nvSpPr>
            <p:spPr>
              <a:xfrm>
                <a:off x="1638935" y="2108835"/>
                <a:ext cx="4123690" cy="657225"/>
              </a:xfrm>
              <a:prstGeom prst="roundRect">
                <a:avLst/>
              </a:prstGeom>
              <a:solidFill>
                <a:srgbClr val="DECD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indent="0" algn="ctr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None/>
                </a:pPr>
                <a:r>
                  <a:rPr lang="en-US" altLang="zh-CN" sz="16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Case 1: 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 → 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1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′)</m:t>
                    </m:r>
                  </m:oMath>
                </a14:m>
                <a:r>
                  <a:rPr lang="en-US" altLang="zh-CN" sz="16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b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′≤</m:t>
                    </m:r>
                    <m:r>
                      <a:rPr lang="en-US" altLang="zh-CN" sz="1600" b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</m:oMath>
                </a14:m>
                <a:endParaRPr kumimoji="1" lang="en-US" altLang="zh-CN" sz="1600" b="1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935" y="2108835"/>
                <a:ext cx="4123690" cy="657225"/>
              </a:xfrm>
              <a:prstGeom prst="roundRect">
                <a:avLst/>
              </a:prstGeom>
              <a:blipFill rotWithShape="1">
                <a:blip r:embed="rId4"/>
                <a:stretch>
                  <a:fillRect l="-154" t="-966" r="-154" b="-966"/>
                </a:stretch>
              </a:blipFill>
              <a:ln>
                <a:solidFill>
                  <a:srgbClr val="7030A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12"/>
              <p:cNvSpPr/>
              <p:nvPr/>
            </p:nvSpPr>
            <p:spPr>
              <a:xfrm>
                <a:off x="6624955" y="2108835"/>
                <a:ext cx="3928110" cy="657225"/>
              </a:xfrm>
              <a:prstGeom prst="roundRect">
                <a:avLst/>
              </a:prstGeom>
              <a:solidFill>
                <a:srgbClr val="DECD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p>
                <a:pPr marL="0" lvl="1" indent="0" algn="ctr">
                  <a:lnSpc>
                    <a:spcPct val="150000"/>
                  </a:lnSpc>
                  <a:buClr>
                    <a:srgbClr val="7030A0"/>
                  </a:buClr>
                  <a:buSzTx/>
                  <a:buFont typeface="Wingdings" panose="05000000000000000000" charset="0"/>
                  <a:buNone/>
                </a:pPr>
                <a:r>
                  <a:rPr lang="en-US" altLang="zh-CN" sz="16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Case 2: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 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)→(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𝛼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, 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′′)</m:t>
                    </m:r>
                  </m:oMath>
                </a14:m>
                <a:r>
                  <a:rPr lang="en-US" altLang="zh-CN" sz="1600" b="1" dirty="0">
                    <a:latin typeface="Roboto" panose="02000000000000000000" charset="0"/>
                    <a:cs typeface="Roboto" panose="02000000000000000000" charset="0"/>
                    <a:sym typeface="+mn-ea"/>
                  </a:rPr>
                  <a:t> with  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′′&gt;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𝛽</m:t>
                    </m:r>
                  </m:oMath>
                </a14:m>
                <a:endParaRPr kumimoji="1" lang="en-US" altLang="zh-CN" sz="1600" b="1" dirty="0">
                  <a:latin typeface="Roboto" panose="02000000000000000000" charset="0"/>
                  <a:cs typeface="Roboto" panose="02000000000000000000" charset="0"/>
                  <a:sym typeface="+mn-ea"/>
                </a:endParaRPr>
              </a:p>
            </p:txBody>
          </p:sp>
        </mc:Choice>
        <mc:Fallback>
          <p:sp>
            <p:nvSpPr>
              <p:cNvPr id="4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955" y="2108835"/>
                <a:ext cx="3928110" cy="657225"/>
              </a:xfrm>
              <a:prstGeom prst="roundRect">
                <a:avLst/>
              </a:prstGeom>
              <a:blipFill rotWithShape="1">
                <a:blip r:embed="rId5"/>
                <a:stretch>
                  <a:fillRect l="-162" t="-966" r="-162" b="-966"/>
                </a:stretch>
              </a:blipFill>
              <a:ln>
                <a:solidFill>
                  <a:srgbClr val="7030A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2887345" y="4698365"/>
            <a:ext cx="6417310" cy="1572260"/>
            <a:chOff x="5380" y="7243"/>
            <a:chExt cx="10789" cy="272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rcRect l="28205" t="2103" r="29719" b="56518"/>
            <a:stretch>
              <a:fillRect/>
            </a:stretch>
          </p:blipFill>
          <p:spPr>
            <a:xfrm>
              <a:off x="5380" y="7915"/>
              <a:ext cx="2815" cy="1704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8921" y="7243"/>
              <a:ext cx="7248" cy="2728"/>
              <a:chOff x="8569" y="6991"/>
              <a:chExt cx="7728" cy="2980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/>
              <a:srcRect t="40728"/>
              <a:stretch>
                <a:fillRect/>
              </a:stretch>
            </p:blipFill>
            <p:spPr>
              <a:xfrm>
                <a:off x="8569" y="7153"/>
                <a:ext cx="7729" cy="2819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10544" y="6991"/>
                <a:ext cx="3456" cy="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13" grpId="1" animBg="1"/>
      <p:bldP spid="4" grpId="1" animBg="1"/>
    </p:bldLst>
  </p:timing>
</p:sld>
</file>

<file path=ppt/tags/tag1.xml><?xml version="1.0" encoding="utf-8"?>
<p:tagLst xmlns:p="http://schemas.openxmlformats.org/presentationml/2006/main">
  <p:tag name="commondata" val="eyJoZGlkIjoiMTdkZDNjNWUwMzM3YzZiMDc3YWYzZGFhODcyMzUxO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8847</Words>
  <Application>WPS 演示</Application>
  <PresentationFormat>宽屏</PresentationFormat>
  <Paragraphs>372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51" baseType="lpstr">
      <vt:lpstr>Arial</vt:lpstr>
      <vt:lpstr>宋体</vt:lpstr>
      <vt:lpstr>Wingdings</vt:lpstr>
      <vt:lpstr>Roboto</vt:lpstr>
      <vt:lpstr>苹方-简</vt:lpstr>
      <vt:lpstr>Yu Gothic UI Semibold</vt:lpstr>
      <vt:lpstr>黑体</vt:lpstr>
      <vt:lpstr>Times New Roman</vt:lpstr>
      <vt:lpstr>Wingdings</vt:lpstr>
      <vt:lpstr>Cambria Math</vt:lpstr>
      <vt:lpstr>MS Mincho</vt:lpstr>
      <vt:lpstr>Arial</vt:lpstr>
      <vt:lpstr>Tahoma</vt:lpstr>
      <vt:lpstr>等线</vt:lpstr>
      <vt:lpstr>Calibri</vt:lpstr>
      <vt:lpstr>冬青黑体简体中文</vt:lpstr>
      <vt:lpstr>Roboto Bold</vt:lpstr>
      <vt:lpstr>微软雅黑</vt:lpstr>
      <vt:lpstr>汉仪旗黑</vt:lpstr>
      <vt:lpstr>宋体</vt:lpstr>
      <vt:lpstr>Arial Unicode MS</vt:lpstr>
      <vt:lpstr>等线 Light</vt:lpstr>
      <vt:lpstr>汉仪中等线KW</vt:lpstr>
      <vt:lpstr>Kingsoft Math</vt:lpstr>
      <vt:lpstr>DejaVu Math TeX Gyre</vt:lpstr>
      <vt:lpstr>BatangChe</vt:lpstr>
      <vt:lpstr>Apple SD Gothic Neo</vt:lpstr>
      <vt:lpstr>DejaVuMathTeXGyre</vt:lpstr>
      <vt:lpstr>Hiragino Sans</vt:lpstr>
      <vt:lpstr>Helvetica Neue</vt:lpstr>
      <vt:lpstr>汉仪书宋二KW</vt:lpstr>
      <vt:lpstr>汉仪中黑KW</vt:lpstr>
      <vt:lpstr>Office 主题​​</vt:lpstr>
      <vt:lpstr>Efficient Core Maintenance in Large Bipartite Graphs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Report 6</dc:title>
  <dc:creator>谢 昊轩</dc:creator>
  <cp:lastModifiedBy>snail</cp:lastModifiedBy>
  <cp:revision>734</cp:revision>
  <dcterms:created xsi:type="dcterms:W3CDTF">2024-06-10T02:36:23Z</dcterms:created>
  <dcterms:modified xsi:type="dcterms:W3CDTF">2024-06-10T02:36:23Z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2052-6.8.0.8846</vt:lpwstr>
  </property>
  <property fmtid="{D5CDD505-2E9C-101B-9397-08002B2CF9AE}" pid="3" name="ICV">
    <vt:lpwstr>E7A69C7DC7C745D7A71BB7C2656705A5_12</vt:lpwstr>
  </property>
</Properties>
</file>